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134" r:id="rId1"/>
  </p:sldMasterIdLst>
  <p:notesMasterIdLst>
    <p:notesMasterId r:id="rId38"/>
  </p:notesMasterIdLst>
  <p:handoutMasterIdLst>
    <p:handoutMasterId r:id="rId39"/>
  </p:handoutMasterIdLst>
  <p:sldIdLst>
    <p:sldId id="256" r:id="rId2"/>
    <p:sldId id="335" r:id="rId3"/>
    <p:sldId id="337" r:id="rId4"/>
    <p:sldId id="257" r:id="rId5"/>
    <p:sldId id="296" r:id="rId6"/>
    <p:sldId id="321" r:id="rId7"/>
    <p:sldId id="338" r:id="rId8"/>
    <p:sldId id="334" r:id="rId9"/>
    <p:sldId id="345" r:id="rId10"/>
    <p:sldId id="336" r:id="rId11"/>
    <p:sldId id="348" r:id="rId12"/>
    <p:sldId id="343" r:id="rId13"/>
    <p:sldId id="297" r:id="rId14"/>
    <p:sldId id="346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5" r:id="rId31"/>
    <p:sldId id="366" r:id="rId32"/>
    <p:sldId id="367" r:id="rId33"/>
    <p:sldId id="368" r:id="rId34"/>
    <p:sldId id="369" r:id="rId35"/>
    <p:sldId id="370" r:id="rId36"/>
    <p:sldId id="317" r:id="rId37"/>
  </p:sldIdLst>
  <p:sldSz cx="9144000" cy="6858000" type="screen4x3"/>
  <p:notesSz cx="6735763" cy="9866313"/>
  <p:embeddedFontLst>
    <p:embeddedFont>
      <p:font typeface="KoPubWorld바탕체 Bold" panose="00000800000000000000" pitchFamily="2" charset="-127"/>
      <p:bold r:id="rId40"/>
    </p:embeddedFont>
    <p:embeddedFont>
      <p:font typeface="KoPubWorld돋움체 Medium" panose="00000600000000000000" pitchFamily="2" charset="-127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KoPubWorld바탕체 Light" panose="00000300000000000000" pitchFamily="2" charset="-127"/>
      <p:regular r:id="rId46"/>
    </p:embeddedFont>
    <p:embeddedFont>
      <p:font typeface="KoPubWorld돋움체 Bold" panose="00000800000000000000" pitchFamily="2" charset="-127"/>
      <p:bold r:id="rId47"/>
    </p:embeddedFont>
    <p:embeddedFont>
      <p:font typeface="맑은 고딕" panose="020B0503020000020004" pitchFamily="50" charset="-127"/>
      <p:regular r:id="rId48"/>
      <p:bold r:id="rId49"/>
    </p:embeddedFont>
    <p:embeddedFont>
      <p:font typeface="Calibri Light" panose="020F0302020204030204" pitchFamily="34" charset="0"/>
      <p:regular r:id="rId50"/>
      <p:italic r:id="rId51"/>
    </p:embeddedFont>
    <p:embeddedFont>
      <p:font typeface="KoPubWorld돋움체 Light" panose="00000300000000000000" pitchFamily="2" charset="-127"/>
      <p:regular r:id="rId5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ADE4"/>
    <a:srgbClr val="2683C6"/>
    <a:srgbClr val="0B238B"/>
    <a:srgbClr val="063863"/>
    <a:srgbClr val="B0CCB0"/>
    <a:srgbClr val="527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61" autoAdjust="0"/>
  </p:normalViewPr>
  <p:slideViewPr>
    <p:cSldViewPr showGuides="1">
      <p:cViewPr varScale="1">
        <p:scale>
          <a:sx n="93" d="100"/>
          <a:sy n="93" d="100"/>
        </p:scale>
        <p:origin x="72" y="120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-151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4D51A-EFFA-461A-B2A3-BF3A69B9BF60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1E29A-B7B1-471E-B2E9-C5611DC375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492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5B17E-B687-477C-83D3-0DAFBBD502EE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6F21-6978-42F7-B44D-AEA59627E9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543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095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361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034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740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723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533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358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676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636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923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3574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6209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1790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8704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2984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37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6209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432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4201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328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8742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192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9472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630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903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682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469846" y="7787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spc="0" dirty="0" smtClean="0">
                <a:solidFill>
                  <a:schemeClr val="bg1">
                    <a:lumMod val="50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2023</a:t>
            </a:r>
            <a:r>
              <a:rPr lang="ko-KR" altLang="en-US" sz="1200" spc="0" dirty="0" smtClean="0">
                <a:solidFill>
                  <a:schemeClr val="bg1">
                    <a:lumMod val="50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사회적농업활성화지원사업</a:t>
            </a:r>
            <a:endParaRPr lang="ko-KR" altLang="en-US" sz="1200" spc="0" dirty="0">
              <a:solidFill>
                <a:schemeClr val="bg1">
                  <a:lumMod val="50000"/>
                </a:scheme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316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59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5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90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80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03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31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6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F037955-141D-4036-8709-E63155146133}" type="datetimeFigureOut">
              <a:rPr lang="ko-KR" altLang="en-US" smtClean="0"/>
              <a:pPr/>
              <a:t>2022-09-26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17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8032" y="1983386"/>
            <a:ext cx="7772400" cy="86955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000" spc="0" dirty="0">
                <a:solidFill>
                  <a:schemeClr val="tx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2023</a:t>
            </a:r>
            <a:r>
              <a:rPr lang="ko-KR" altLang="en-US" sz="4000" spc="0" dirty="0">
                <a:solidFill>
                  <a:schemeClr val="tx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년 </a:t>
            </a:r>
            <a:r>
              <a:rPr lang="ko-KR" altLang="en-US" sz="4000" spc="0" dirty="0" smtClean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사회적 </a:t>
            </a:r>
            <a:r>
              <a:rPr lang="ko-KR" altLang="en-US" sz="4000" spc="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농업 활성화 지원사업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653136"/>
            <a:ext cx="336308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51520" y="0"/>
            <a:ext cx="6336704" cy="1556792"/>
            <a:chOff x="251520" y="0"/>
            <a:chExt cx="6336704" cy="1556792"/>
          </a:xfrm>
        </p:grpSpPr>
        <p:sp>
          <p:nvSpPr>
            <p:cNvPr id="5" name="직사각형 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8" name="제목 1"/>
            <p:cNvSpPr txBox="1">
              <a:spLocks/>
            </p:cNvSpPr>
            <p:nvPr/>
          </p:nvSpPr>
          <p:spPr>
            <a:xfrm>
              <a:off x="1475656" y="341784"/>
              <a:ext cx="5112568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smtClean="0">
                  <a:solidFill>
                    <a:schemeClr val="tx1"/>
                  </a:solidFill>
                </a:rPr>
                <a:t>지역서비스공동체 구체화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다이아몬드 8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273222" y="2167696"/>
            <a:ext cx="7043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농업법인 등도 서비스공동체 신청이 가능했으나 다양한 서비스 제공 및 연대</a:t>
            </a:r>
            <a:r>
              <a:rPr lang="en-US" altLang="ko-KR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협력에 적합한 조직으로 육성하기 위해 </a:t>
            </a:r>
            <a:r>
              <a:rPr lang="ko-KR" alt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협동조합</a:t>
            </a:r>
            <a:r>
              <a:rPr lang="en-US" altLang="ko-KR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사회적협동조합</a:t>
            </a:r>
            <a:r>
              <a:rPr lang="en-US" altLang="ko-KR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비영리법인 및 단체로 조직형태 강화</a:t>
            </a:r>
            <a:endParaRPr lang="en-US" altLang="ko-KR" sz="20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1" name="다이아몬드 10"/>
          <p:cNvSpPr/>
          <p:nvPr/>
        </p:nvSpPr>
        <p:spPr>
          <a:xfrm>
            <a:off x="975372" y="389707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73222" y="3717032"/>
            <a:ext cx="7043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서비스공동체의 원활한 운영을 위해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시행 지침을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통해 서비스의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종류를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구체적으로 예시하고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중간 지원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역할을 하는 코디네이터의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명칭을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친근한 어감을 주는 </a:t>
            </a:r>
            <a:r>
              <a:rPr lang="ko-KR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돌봄반장으로 변경</a:t>
            </a:r>
            <a:endParaRPr lang="en-US" altLang="ko-KR" sz="16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18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EC85766E-7839-4A83-A3D4-EA462E183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040947"/>
            <a:ext cx="7782123" cy="41750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1600" dirty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1900" b="1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51520" y="-27384"/>
            <a:ext cx="6532850" cy="1584176"/>
            <a:chOff x="251520" y="-27384"/>
            <a:chExt cx="6532850" cy="1584176"/>
          </a:xfrm>
        </p:grpSpPr>
        <p:sp>
          <p:nvSpPr>
            <p:cNvPr id="5" name="직사각형 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8" name="제목 1"/>
            <p:cNvSpPr txBox="1">
              <a:spLocks/>
            </p:cNvSpPr>
            <p:nvPr/>
          </p:nvSpPr>
          <p:spPr>
            <a:xfrm>
              <a:off x="1455778" y="-27384"/>
              <a:ext cx="532859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  <a:tabLst>
                  <a:tab pos="1346200" algn="l"/>
                </a:tabLst>
              </a:pPr>
              <a:r>
                <a:rPr lang="ko-KR" altLang="en-US" sz="3200" dirty="0" err="1" smtClean="0">
                  <a:solidFill>
                    <a:schemeClr val="tx1"/>
                  </a:solidFill>
                </a:rPr>
                <a:t>사회적농장</a:t>
              </a:r>
              <a:r>
                <a:rPr lang="ko-KR" altLang="en-US" sz="3200" dirty="0" smtClean="0">
                  <a:solidFill>
                    <a:schemeClr val="tx1"/>
                  </a:solidFill>
                </a:rPr>
                <a:t> 제한사항 개선 및</a:t>
              </a:r>
              <a:endParaRPr lang="ko-KR" altLang="en-US" sz="32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직사각형 8"/>
          <p:cNvSpPr/>
          <p:nvPr/>
        </p:nvSpPr>
        <p:spPr>
          <a:xfrm>
            <a:off x="1475656" y="908720"/>
            <a:ext cx="4233851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tabLst>
                <a:tab pos="1346200" algn="l"/>
              </a:tabLst>
            </a:pPr>
            <a:r>
              <a:rPr lang="ko-KR" altLang="en-US" sz="3200" dirty="0">
                <a:latin typeface="+mj-ea"/>
                <a:ea typeface="+mj-ea"/>
              </a:rPr>
              <a:t>공동체 단위 유형 신설 등</a:t>
            </a:r>
          </a:p>
        </p:txBody>
      </p:sp>
      <p:sp>
        <p:nvSpPr>
          <p:cNvPr id="10" name="다이아몬드 9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273222" y="2299003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  <a:ea typeface="KoPubWorld돋움체 Bold"/>
              </a:rPr>
              <a:t>농장 환경개선의 필요성 및 복지기관 연계 시 어려움 등 현장 의견을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감안하여 </a:t>
            </a:r>
            <a:r>
              <a:rPr lang="ko-KR" altLang="en-US" sz="19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시설개선비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 제한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개선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및 복지기관 비용부담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제한 </a:t>
            </a:r>
            <a:r>
              <a:rPr lang="en-US" altLang="ko-KR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삭제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2164" y="2460644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8651" y="2477945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0049" y="2480522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273222" y="2961301"/>
            <a:ext cx="7101206" cy="642872"/>
            <a:chOff x="1114197" y="4442312"/>
            <a:chExt cx="7101206" cy="642872"/>
          </a:xfrm>
        </p:grpSpPr>
        <p:sp>
          <p:nvSpPr>
            <p:cNvPr id="16" name="직사각형 15"/>
            <p:cNvSpPr/>
            <p:nvPr/>
          </p:nvSpPr>
          <p:spPr>
            <a:xfrm>
              <a:off x="1158619" y="4442312"/>
              <a:ext cx="7056784" cy="6380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0485" y="4746630"/>
              <a:ext cx="64700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dirty="0">
                  <a:latin typeface="+mn-ea"/>
                </a:rPr>
                <a:t>**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사회복지 관련 기관의 프로그램 참여 시 비용부담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초기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회 무료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제한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삭제</a:t>
              </a:r>
              <a:endPara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114197" y="4468576"/>
              <a:ext cx="6120680" cy="32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 latinLnBrk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1CADE4"/>
                </a:buClr>
                <a:buSzPct val="100000"/>
              </a:pPr>
              <a:r>
                <a:rPr lang="en-US" altLang="ko-KR" sz="1600" dirty="0" smtClean="0">
                  <a:latin typeface="+mn-ea"/>
                </a:rPr>
                <a:t> *</a:t>
              </a:r>
              <a:r>
                <a:rPr lang="en-US" altLang="ko-KR" sz="1600" dirty="0" smtClean="0">
                  <a:latin typeface="+mn-ea"/>
                  <a:cs typeface="KoPubWorld돋움체 Light" panose="00000300000000000000" pitchFamily="2" charset="-127"/>
                </a:rPr>
                <a:t>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시설개선비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1~2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년차만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2~5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년차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 가능</a:t>
              </a:r>
              <a:endPara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</p:grpSp>
      <p:sp>
        <p:nvSpPr>
          <p:cNvPr id="19" name="다이아몬드 18"/>
          <p:cNvSpPr/>
          <p:nvPr/>
        </p:nvSpPr>
        <p:spPr>
          <a:xfrm>
            <a:off x="979429" y="407707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277279" y="4027195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다수의 농장이 지역을 기반으로 협력하는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공동체 단위 사회적 농장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유형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신설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21" name="다이아몬드 20"/>
          <p:cNvSpPr/>
          <p:nvPr/>
        </p:nvSpPr>
        <p:spPr>
          <a:xfrm>
            <a:off x="975372" y="4941089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273222" y="4891212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서비스공동체</a:t>
            </a:r>
            <a:r>
              <a:rPr lang="en-US" altLang="ko-KR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사회적 농장의 증가에 따라 자문</a:t>
            </a:r>
            <a:r>
              <a:rPr lang="en-US" altLang="ko-KR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네트워크 지원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등에</a:t>
            </a:r>
            <a:r>
              <a:rPr lang="en-US" altLang="ko-KR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필요한 </a:t>
            </a:r>
            <a:r>
              <a:rPr lang="ko-KR" altLang="en-US" sz="19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거점농장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지정 개소 수 확대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06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699792" y="1484784"/>
            <a:ext cx="5644108" cy="2382016"/>
          </a:xfrm>
        </p:spPr>
        <p:txBody>
          <a:bodyPr>
            <a:normAutofit/>
          </a:bodyPr>
          <a:lstStyle/>
          <a:p>
            <a:r>
              <a:rPr lang="en-US" altLang="ko-KR" sz="3200" spc="0" dirty="0" smtClean="0">
                <a:latin typeface="+mj-ea"/>
              </a:rPr>
              <a:t>23</a:t>
            </a:r>
            <a:r>
              <a:rPr lang="ko-KR" altLang="en-US" sz="3200" spc="0" dirty="0"/>
              <a:t>년 사업대상자 선정 계획</a:t>
            </a:r>
            <a:r>
              <a:rPr lang="en-US" altLang="ko-KR" sz="3200" spc="0" dirty="0"/>
              <a:t/>
            </a:r>
            <a:br>
              <a:rPr lang="en-US" altLang="ko-KR" sz="3200" spc="0" dirty="0"/>
            </a:br>
            <a:endParaRPr lang="ko-KR" altLang="en-US" sz="3200" spc="0" dirty="0"/>
          </a:p>
        </p:txBody>
      </p:sp>
      <p:grpSp>
        <p:nvGrpSpPr>
          <p:cNvPr id="3" name="그룹 2"/>
          <p:cNvGrpSpPr/>
          <p:nvPr/>
        </p:nvGrpSpPr>
        <p:grpSpPr>
          <a:xfrm>
            <a:off x="1691680" y="2682441"/>
            <a:ext cx="792088" cy="824854"/>
            <a:chOff x="907096" y="2243412"/>
            <a:chExt cx="792088" cy="824854"/>
          </a:xfrm>
        </p:grpSpPr>
        <p:sp>
          <p:nvSpPr>
            <p:cNvPr id="4" name="TextBox 3"/>
            <p:cNvSpPr txBox="1"/>
            <p:nvPr/>
          </p:nvSpPr>
          <p:spPr>
            <a:xfrm>
              <a:off x="907096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Ⅲ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5" name="정오각형 4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13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6" name="직사각형 5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9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err="1" smtClean="0">
                  <a:solidFill>
                    <a:schemeClr val="tx1"/>
                  </a:solidFill>
                </a:rPr>
                <a:t>선정규모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다이아몬드 10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73222" y="2163706"/>
            <a:ext cx="7043194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총 예산 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: 5,852</a:t>
            </a: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백만원 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(’23</a:t>
            </a: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년 정부안 기준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)</a:t>
            </a:r>
          </a:p>
        </p:txBody>
      </p:sp>
      <p:sp>
        <p:nvSpPr>
          <p:cNvPr id="13" name="다이아몬드 12"/>
          <p:cNvSpPr/>
          <p:nvPr/>
        </p:nvSpPr>
        <p:spPr>
          <a:xfrm>
            <a:off x="975372" y="2931561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273222" y="2878291"/>
            <a:ext cx="704319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latin typeface="+mn-ea"/>
                <a:cs typeface="KoPubWorld돋움체 Light" panose="00000300000000000000" pitchFamily="2" charset="-127"/>
              </a:rPr>
              <a:t>신규 사업자</a:t>
            </a:r>
            <a:r>
              <a:rPr lang="en-US" altLang="ko-KR" sz="1900" dirty="0">
                <a:latin typeface="+mn-ea"/>
                <a:cs typeface="KoPubWorld돋움체 Light" panose="00000300000000000000" pitchFamily="2" charset="-127"/>
              </a:rPr>
              <a:t>(</a:t>
            </a:r>
            <a:r>
              <a:rPr lang="ko-KR" altLang="en-US" sz="1900" dirty="0">
                <a:latin typeface="+mn-ea"/>
                <a:cs typeface="KoPubWorld돋움체 Light" panose="00000300000000000000" pitchFamily="2" charset="-127"/>
              </a:rPr>
              <a:t>예정</a:t>
            </a:r>
            <a:r>
              <a:rPr lang="en-US" altLang="ko-KR" sz="1900" dirty="0">
                <a:latin typeface="+mn-ea"/>
                <a:cs typeface="KoPubWorld돋움체 Light" panose="00000300000000000000" pitchFamily="2" charset="-127"/>
              </a:rPr>
              <a:t>) </a:t>
            </a:r>
            <a:endParaRPr lang="en-US" altLang="ko-KR" sz="800" dirty="0">
              <a:latin typeface="+mn-ea"/>
              <a:cs typeface="KoPubWorld돋움체 Light" panose="00000300000000000000" pitchFamily="2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2051720" y="3419708"/>
            <a:ext cx="4520378" cy="378624"/>
            <a:chOff x="1707806" y="3419708"/>
            <a:chExt cx="4520378" cy="378624"/>
          </a:xfrm>
        </p:grpSpPr>
        <p:grpSp>
          <p:nvGrpSpPr>
            <p:cNvPr id="20" name="그룹 19"/>
            <p:cNvGrpSpPr/>
            <p:nvPr/>
          </p:nvGrpSpPr>
          <p:grpSpPr>
            <a:xfrm>
              <a:off x="1707806" y="3429000"/>
              <a:ext cx="2504154" cy="369332"/>
              <a:chOff x="1681076" y="3275692"/>
              <a:chExt cx="1440160" cy="369332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81076" y="3275692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 smtClean="0">
                    <a:latin typeface="+mn-ea"/>
                    <a:cs typeface="KoPubWorld바탕체 Light" panose="00000300000000000000" pitchFamily="2" charset="-127"/>
                  </a:rPr>
                  <a:t>사회적 농장</a:t>
                </a:r>
                <a:endParaRPr lang="ko-KR" altLang="en-US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195834" y="3419708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10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18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907704" y="3861048"/>
            <a:ext cx="4680520" cy="378624"/>
            <a:chOff x="1547664" y="3995772"/>
            <a:chExt cx="4680520" cy="378624"/>
          </a:xfrm>
        </p:grpSpPr>
        <p:grpSp>
          <p:nvGrpSpPr>
            <p:cNvPr id="22" name="그룹 21"/>
            <p:cNvGrpSpPr/>
            <p:nvPr/>
          </p:nvGrpSpPr>
          <p:grpSpPr>
            <a:xfrm>
              <a:off x="1547664" y="3995772"/>
              <a:ext cx="2736304" cy="369332"/>
              <a:chOff x="1593935" y="3260499"/>
              <a:chExt cx="1589142" cy="369332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공동체단위</a:t>
                </a:r>
                <a:r>
                  <a:rPr lang="ko-KR" altLang="en-US" spc="-150" dirty="0" smtClean="0">
                    <a:latin typeface="+mn-ea"/>
                    <a:cs typeface="KoPubWorld바탕체 Light" panose="00000300000000000000" pitchFamily="2" charset="-127"/>
                  </a:rPr>
                  <a:t> </a:t>
                </a:r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사회적농장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195834" y="400506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5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1907704" y="4293096"/>
            <a:ext cx="4680520" cy="378624"/>
            <a:chOff x="1547664" y="4728532"/>
            <a:chExt cx="4680520" cy="378624"/>
          </a:xfrm>
        </p:grpSpPr>
        <p:grpSp>
          <p:nvGrpSpPr>
            <p:cNvPr id="26" name="그룹 25"/>
            <p:cNvGrpSpPr/>
            <p:nvPr/>
          </p:nvGrpSpPr>
          <p:grpSpPr>
            <a:xfrm>
              <a:off x="1547664" y="4728532"/>
              <a:ext cx="2736304" cy="369332"/>
              <a:chOff x="1593935" y="3260499"/>
              <a:chExt cx="1589142" cy="369332"/>
            </a:xfrm>
          </p:grpSpPr>
          <p:sp>
            <p:nvSpPr>
              <p:cNvPr id="27" name="모서리가 둥근 직사각형 26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smtClean="0">
                    <a:latin typeface="+mn-ea"/>
                    <a:cs typeface="KoPubWorld바탕체 Light" panose="00000300000000000000" pitchFamily="2" charset="-127"/>
                  </a:rPr>
                  <a:t>지역서비스공동체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4195834" y="473782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10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907704" y="4725144"/>
            <a:ext cx="4680520" cy="378624"/>
            <a:chOff x="1547664" y="4728532"/>
            <a:chExt cx="4680520" cy="378624"/>
          </a:xfrm>
        </p:grpSpPr>
        <p:grpSp>
          <p:nvGrpSpPr>
            <p:cNvPr id="34" name="그룹 33"/>
            <p:cNvGrpSpPr/>
            <p:nvPr/>
          </p:nvGrpSpPr>
          <p:grpSpPr>
            <a:xfrm>
              <a:off x="1547664" y="4728532"/>
              <a:ext cx="2736304" cy="369332"/>
              <a:chOff x="1593935" y="3260499"/>
              <a:chExt cx="1589142" cy="369332"/>
            </a:xfrm>
          </p:grpSpPr>
          <p:sp>
            <p:nvSpPr>
              <p:cNvPr id="36" name="모서리가 둥근 직사각형 35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거점농장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195834" y="473782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5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7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331640" y="3337114"/>
            <a:ext cx="6912768" cy="1800200"/>
          </a:xfrm>
          <a:prstGeom prst="rect">
            <a:avLst/>
          </a:prstGeom>
          <a:noFill/>
          <a:ln>
            <a:solidFill>
              <a:srgbClr val="1CAD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90708" y="2286002"/>
            <a:ext cx="2093843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사업공모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r>
              <a:rPr lang="ko-KR" altLang="en-US" sz="1600" dirty="0">
                <a:latin typeface="+mn-ea"/>
              </a:rPr>
              <a:t> → 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(22. 9.19~10.14)</a:t>
            </a:r>
            <a:endParaRPr lang="ko-KR" altLang="en-US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8219" y="2286301"/>
            <a:ext cx="2642436" cy="13788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b="1" dirty="0">
                <a:latin typeface="+mn-ea"/>
              </a:rPr>
              <a:t>사업설명회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dirty="0">
                <a:latin typeface="+mn-ea"/>
              </a:rPr>
              <a:t>(22. 9.28)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079" y="2286000"/>
            <a:ext cx="1745991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서면심사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시 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군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(22. 10</a:t>
            </a:r>
            <a:r>
              <a:rPr lang="ko-KR" altLang="en-US" sz="1600" dirty="0">
                <a:latin typeface="+mn-ea"/>
              </a:rPr>
              <a:t>월말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0709" y="4438974"/>
            <a:ext cx="2093842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현장심사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(22. 11</a:t>
            </a:r>
            <a:r>
              <a:rPr lang="ko-KR" altLang="en-US" sz="1600" dirty="0">
                <a:latin typeface="+mn-ea"/>
              </a:rPr>
              <a:t>월초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91512" y="4438974"/>
            <a:ext cx="2642436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최종심사 및 선정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(22. 11</a:t>
            </a:r>
            <a:r>
              <a:rPr lang="ko-KR" altLang="en-US" sz="1600" dirty="0">
                <a:latin typeface="+mn-ea"/>
              </a:rPr>
              <a:t>월말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75708" y="4438973"/>
            <a:ext cx="1756732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예산배정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r>
              <a:rPr lang="ko-KR" altLang="en-US" sz="1600" dirty="0">
                <a:latin typeface="+mn-ea"/>
              </a:rPr>
              <a:t> → 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(23.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1~2</a:t>
            </a:r>
            <a:r>
              <a:rPr lang="ko-KR" altLang="en-US" sz="1600" dirty="0">
                <a:latin typeface="+mn-ea"/>
              </a:rPr>
              <a:t>월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25" name="직사각형 2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27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err="1" smtClean="0">
                  <a:solidFill>
                    <a:schemeClr val="tx1"/>
                  </a:solidFill>
                </a:rPr>
                <a:t>선정일정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오른쪽 화살표 3"/>
          <p:cNvSpPr/>
          <p:nvPr/>
        </p:nvSpPr>
        <p:spPr>
          <a:xfrm>
            <a:off x="2825361" y="270892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화살표 27"/>
          <p:cNvSpPr/>
          <p:nvPr/>
        </p:nvSpPr>
        <p:spPr>
          <a:xfrm>
            <a:off x="6209737" y="270892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오른쪽 화살표 28"/>
          <p:cNvSpPr/>
          <p:nvPr/>
        </p:nvSpPr>
        <p:spPr>
          <a:xfrm>
            <a:off x="2822007" y="491250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>
            <a:off x="6209737" y="4929674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2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131840" y="1047164"/>
            <a:ext cx="3212978" cy="238201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 </a:t>
            </a:r>
            <a:r>
              <a:rPr lang="ko-KR" altLang="en-US" sz="3200" dirty="0" smtClean="0"/>
              <a:t>자주 묻는 질문</a:t>
            </a:r>
            <a:endParaRPr lang="ko-KR" altLang="en-US" sz="3200" dirty="0"/>
          </a:p>
        </p:txBody>
      </p:sp>
      <p:grpSp>
        <p:nvGrpSpPr>
          <p:cNvPr id="8" name="그룹 7"/>
          <p:cNvGrpSpPr/>
          <p:nvPr/>
        </p:nvGrpSpPr>
        <p:grpSpPr>
          <a:xfrm>
            <a:off x="2555776" y="2679103"/>
            <a:ext cx="854157" cy="812146"/>
            <a:chOff x="621499" y="2440586"/>
            <a:chExt cx="854157" cy="812146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2536828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Ⅰ.</a:t>
              </a:r>
              <a:endParaRPr lang="ko-KR" altLang="en-US" sz="36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21499" y="2440586"/>
              <a:ext cx="792088" cy="812146"/>
              <a:chOff x="926974" y="2221099"/>
              <a:chExt cx="792088" cy="812146"/>
            </a:xfrm>
          </p:grpSpPr>
          <p:sp>
            <p:nvSpPr>
              <p:cNvPr id="7" name="정오각형 6"/>
              <p:cNvSpPr/>
              <p:nvPr/>
            </p:nvSpPr>
            <p:spPr>
              <a:xfrm>
                <a:off x="969651" y="2221099"/>
                <a:ext cx="720000" cy="720000"/>
              </a:xfrm>
              <a:prstGeom prst="pentagon">
                <a:avLst/>
              </a:prstGeom>
              <a:solidFill>
                <a:schemeClr val="bg1"/>
              </a:solidFill>
              <a:ln w="76200">
                <a:solidFill>
                  <a:srgbClr val="2683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926974" y="2325359"/>
                <a:ext cx="7920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000" spc="-300" dirty="0">
                    <a:latin typeface="KoPubWorld바탕체 Bold" panose="00000800000000000000" pitchFamily="2" charset="-127"/>
                    <a:ea typeface="KoPubWorld바탕체 Bold" panose="00000800000000000000" pitchFamily="2" charset="-127"/>
                    <a:cs typeface="KoPubWorld바탕체 Bold" panose="00000800000000000000" pitchFamily="2" charset="-127"/>
                  </a:rPr>
                  <a:t>Ⅳ</a:t>
                </a:r>
                <a:endParaRPr lang="ko-KR" altLang="en-US" sz="4000" spc="-300" dirty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31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신청서는 어디에 제출하는지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542819"/>
            <a:ext cx="7056784" cy="606261"/>
            <a:chOff x="1114197" y="4447090"/>
            <a:chExt cx="7056784" cy="606261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5710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/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공동체단위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지역서비스공동체 신청 기간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~ 10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14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거점농장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신청 기간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~ 10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7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신청서 접수는 </a:t>
            </a:r>
            <a:r>
              <a:rPr lang="ko-KR" altLang="en-US" sz="2400" b="1" dirty="0">
                <a:latin typeface="+mn-ea"/>
              </a:rPr>
              <a:t>소재지 관할 지자체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시</a:t>
            </a:r>
            <a:r>
              <a:rPr lang="en-US" altLang="ko-KR" sz="2400" b="1" dirty="0">
                <a:latin typeface="+mn-ea"/>
              </a:rPr>
              <a:t>·</a:t>
            </a:r>
            <a:r>
              <a:rPr lang="ko-KR" altLang="en-US" sz="2400" b="1" dirty="0">
                <a:latin typeface="+mn-ea"/>
              </a:rPr>
              <a:t>군</a:t>
            </a:r>
            <a:r>
              <a:rPr lang="en-US" altLang="ko-KR" sz="2400" b="1" dirty="0">
                <a:latin typeface="+mn-ea"/>
              </a:rPr>
              <a:t>·</a:t>
            </a:r>
            <a:r>
              <a:rPr lang="ko-KR" altLang="en-US" sz="2400" b="1" dirty="0">
                <a:latin typeface="+mn-ea"/>
              </a:rPr>
              <a:t>구</a:t>
            </a:r>
            <a:r>
              <a:rPr lang="en-US" altLang="ko-KR" sz="2400" b="1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에서 정한 </a:t>
            </a:r>
            <a:endParaRPr lang="en-US" altLang="ko-KR" sz="2400" dirty="0" smtClean="0">
              <a:latin typeface="+mn-ea"/>
            </a:endParaRPr>
          </a:p>
          <a:p>
            <a:pPr algn="dist" fontAlgn="base" latinLnBrk="1"/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담당부서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(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농정과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농업정책과 또는 농업기술센터 등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제출 필요 </a:t>
            </a:r>
            <a:r>
              <a:rPr lang="en-US" altLang="ko-KR" sz="2400" dirty="0" smtClean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해당 지자체에 문의</a:t>
            </a:r>
            <a:r>
              <a:rPr lang="en-US" altLang="ko-KR" sz="2400" dirty="0">
                <a:latin typeface="+mn-ea"/>
              </a:rPr>
              <a:t>)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410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en-US" altLang="ko-KR" sz="360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예비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)</a:t>
              </a:r>
              <a:r>
                <a:rPr lang="ko-KR" altLang="en-US" sz="3600" dirty="0" err="1" smtClean="0">
                  <a:solidFill>
                    <a:schemeClr val="tx1"/>
                  </a:solidFill>
                </a:rPr>
                <a:t>사회적기업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 등으로 활동 중인데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,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신청이 가능한지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974867"/>
            <a:ext cx="7056784" cy="606261"/>
            <a:chOff x="1114197" y="4447090"/>
            <a:chExt cx="7056784" cy="606261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5710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통상적으로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같은 기간에 국가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지자체 및 공공기관 등의 위탁사업을 받아 추진되는 사업에 대해서는 중복지원으로 간주하여 지원 불가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‘</a:t>
            </a:r>
            <a:r>
              <a:rPr lang="en-US" altLang="ko-KR" sz="2400" dirty="0">
                <a:latin typeface="+mn-ea"/>
              </a:rPr>
              <a:t>23</a:t>
            </a:r>
            <a:r>
              <a:rPr lang="ko-KR" altLang="en-US" sz="2400" dirty="0">
                <a:latin typeface="+mn-ea"/>
              </a:rPr>
              <a:t>년도에 </a:t>
            </a:r>
            <a:r>
              <a:rPr lang="ko-KR" altLang="en-US" sz="2400" dirty="0" err="1">
                <a:latin typeface="+mn-ea"/>
              </a:rPr>
              <a:t>사회적기업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고용노동부</a:t>
            </a:r>
            <a:r>
              <a:rPr lang="en-US" altLang="ko-KR" sz="2400" dirty="0">
                <a:latin typeface="+mn-ea"/>
              </a:rPr>
              <a:t>)·</a:t>
            </a:r>
            <a:r>
              <a:rPr lang="ko-KR" altLang="en-US" sz="2400" dirty="0">
                <a:latin typeface="+mn-ea"/>
              </a:rPr>
              <a:t>마을기업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행정안전부</a:t>
            </a:r>
            <a:r>
              <a:rPr lang="en-US" altLang="ko-KR" sz="2400" dirty="0">
                <a:latin typeface="+mn-ea"/>
              </a:rPr>
              <a:t>)·</a:t>
            </a:r>
            <a:r>
              <a:rPr lang="ko-KR" altLang="en-US" sz="2400" dirty="0" err="1">
                <a:latin typeface="+mn-ea"/>
              </a:rPr>
              <a:t>자활기업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보건복지부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smtClean="0">
                <a:latin typeface="+mn-ea"/>
              </a:rPr>
              <a:t>육성 사업 </a:t>
            </a:r>
            <a:r>
              <a:rPr lang="ko-KR" altLang="en-US" sz="2400" dirty="0">
                <a:latin typeface="+mn-ea"/>
              </a:rPr>
              <a:t>등 유사한 국비</a:t>
            </a:r>
            <a:r>
              <a:rPr lang="en-US" altLang="ko-KR" sz="2400" dirty="0">
                <a:latin typeface="+mn-ea"/>
              </a:rPr>
              <a:t>·</a:t>
            </a:r>
            <a:r>
              <a:rPr lang="ko-KR" altLang="en-US" sz="2400" dirty="0">
                <a:latin typeface="+mn-ea"/>
              </a:rPr>
              <a:t>지방비 지원 대상자로 선정되었거나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선정 예정인 곳은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본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사업의 지원 대상이 될 수 없음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991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행정구역상 동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洞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) 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지역 지원</a:t>
              </a:r>
              <a:r>
                <a:rPr lang="en-US" altLang="ko-KR" sz="3600" spc="-150" dirty="0">
                  <a:solidFill>
                    <a:schemeClr val="tx1"/>
                  </a:solidFill>
                </a:rPr>
                <a:t> 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974867"/>
            <a:ext cx="7056784" cy="606261"/>
            <a:chOff x="1114197" y="4447090"/>
            <a:chExt cx="7056784" cy="606261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5710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주거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상업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공업지역 외의 용도지역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도시지역의 녹지지역 중 생산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보전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관리지역 등이 해당되므로 해당 지자체 개별 확인 필요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본 사업은 농촌 지역 소재 조직에게 지원되는 사업으로 읍</a:t>
            </a:r>
            <a:r>
              <a:rPr lang="en-US" altLang="ko-KR" sz="2400" dirty="0">
                <a:latin typeface="+mn-ea"/>
              </a:rPr>
              <a:t>·</a:t>
            </a:r>
            <a:r>
              <a:rPr lang="ko-KR" altLang="en-US" sz="2400" dirty="0" smtClean="0">
                <a:latin typeface="+mn-ea"/>
              </a:rPr>
              <a:t>면 지역 </a:t>
            </a:r>
            <a:r>
              <a:rPr lang="ko-KR" altLang="en-US" sz="2400" dirty="0">
                <a:latin typeface="+mn-ea"/>
              </a:rPr>
              <a:t>외의 지역이라도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농식품부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고시 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｢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·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농촌 및 식품산업 기본법 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조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5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호에 따른 농촌지역</a:t>
            </a:r>
            <a:r>
              <a:rPr lang="en-US" altLang="ko-KR" sz="2400" dirty="0">
                <a:latin typeface="+mn-ea"/>
              </a:rPr>
              <a:t>｣ </a:t>
            </a:r>
            <a:r>
              <a:rPr lang="ko-KR" altLang="en-US" sz="2400" dirty="0">
                <a:latin typeface="+mn-ea"/>
              </a:rPr>
              <a:t>에 따른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지역이 </a:t>
            </a:r>
            <a:r>
              <a:rPr lang="ko-KR" altLang="en-US" sz="2400" dirty="0">
                <a:latin typeface="+mn-ea"/>
              </a:rPr>
              <a:t>해당함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64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Q4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법인 설립한지 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1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년 미만이거나 설립 중인 임의 단체의 경우도 신청할 수 있는지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789040"/>
            <a:ext cx="7056784" cy="360040"/>
            <a:chOff x="1114197" y="4447091"/>
            <a:chExt cx="7056784" cy="360040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1"/>
              <a:ext cx="7056784" cy="360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총 출자금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억원 이상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설립 후 운영실적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이상 등 공통지원요건 구비 필요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 err="1">
                <a:latin typeface="+mn-ea"/>
              </a:rPr>
              <a:t>농업법인인</a:t>
            </a:r>
            <a:r>
              <a:rPr lang="ko-KR" altLang="en-US" sz="2400" dirty="0">
                <a:latin typeface="+mn-ea"/>
              </a:rPr>
              <a:t> 경우 사회적 농장의 신청만 가능하며 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｢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농림축산식품분야 재정사업관리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기본규정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｣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35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조 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9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항 및 별표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6(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농업법인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지원요건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및 사후관리기준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 따라 </a:t>
            </a:r>
            <a:r>
              <a:rPr lang="ko-KR" altLang="en-US" sz="2400" dirty="0" smtClean="0">
                <a:latin typeface="+mn-ea"/>
              </a:rPr>
              <a:t>요건을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구비해야 </a:t>
            </a:r>
            <a:r>
              <a:rPr lang="ko-KR" altLang="en-US" sz="2400" dirty="0">
                <a:latin typeface="+mn-ea"/>
              </a:rPr>
              <a:t>함</a:t>
            </a:r>
            <a:r>
              <a:rPr lang="en-US" altLang="ko-KR" sz="2400" dirty="0">
                <a:latin typeface="+mn-ea"/>
              </a:rPr>
              <a:t>. 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1416" y="4307295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66327" y="4293096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협동조합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사회적협동조합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비영리법인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비영리단체인 경우 별도의 요건은 없음</a:t>
            </a:r>
            <a:endParaRPr lang="ko-KR" altLang="en-US" sz="2400" dirty="0">
              <a:latin typeface="+mn-ea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1296955" y="5085184"/>
            <a:ext cx="7056784" cy="852482"/>
            <a:chOff x="1114197" y="4447091"/>
            <a:chExt cx="7056784" cy="852482"/>
          </a:xfrm>
        </p:grpSpPr>
        <p:sp>
          <p:nvSpPr>
            <p:cNvPr id="17" name="직사각형 16"/>
            <p:cNvSpPr/>
            <p:nvPr/>
          </p:nvSpPr>
          <p:spPr>
            <a:xfrm>
              <a:off x="1114197" y="4447091"/>
              <a:ext cx="7056784" cy="85248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114197" y="4468576"/>
              <a:ext cx="70567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다만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공동체 단위 사회적 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 서비스공동체 신청을 위해 협동조합 등을 새로 설립해야 하는 경우 ‘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 말까지 등기부등본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고유번호증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등 증빙자료를 제출해야 함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6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직선 연결선 20"/>
          <p:cNvCxnSpPr/>
          <p:nvPr/>
        </p:nvCxnSpPr>
        <p:spPr>
          <a:xfrm>
            <a:off x="1696061" y="3681200"/>
            <a:ext cx="4665" cy="15480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>
            <a:stCxn id="9" idx="3"/>
            <a:endCxn id="13" idx="0"/>
          </p:cNvCxnSpPr>
          <p:nvPr/>
        </p:nvCxnSpPr>
        <p:spPr>
          <a:xfrm>
            <a:off x="1682187" y="2678843"/>
            <a:ext cx="4665" cy="31810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F38C8001-CA0C-4302-897F-D0914C09E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목 </a:t>
            </a:r>
            <a:r>
              <a:rPr lang="ko-KR" altLang="en-US" dirty="0" smtClean="0">
                <a:solidFill>
                  <a:schemeClr val="tx1"/>
                </a:solidFill>
              </a:rPr>
              <a:t>     차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246080" y="191683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dirty="0">
                <a:latin typeface="+mn-ea"/>
                <a:cs typeface="KoPubWorld바탕체 Light" panose="00000300000000000000" pitchFamily="2" charset="-127"/>
              </a:rPr>
              <a:t>사회적 농업 활성화 지원사업 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개요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259632" y="1958843"/>
            <a:ext cx="792088" cy="822085"/>
            <a:chOff x="907096" y="2221099"/>
            <a:chExt cx="792088" cy="822085"/>
          </a:xfrm>
        </p:grpSpPr>
        <p:sp>
          <p:nvSpPr>
            <p:cNvPr id="6" name="TextBox 5"/>
            <p:cNvSpPr txBox="1"/>
            <p:nvPr/>
          </p:nvSpPr>
          <p:spPr>
            <a:xfrm>
              <a:off x="907096" y="2335298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9" name="정오각형 8"/>
            <p:cNvSpPr/>
            <p:nvPr/>
          </p:nvSpPr>
          <p:spPr>
            <a:xfrm>
              <a:off x="969651" y="2221099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264297" y="2996952"/>
            <a:ext cx="792088" cy="792088"/>
            <a:chOff x="907096" y="2243412"/>
            <a:chExt cx="792088" cy="792088"/>
          </a:xfrm>
        </p:grpSpPr>
        <p:sp>
          <p:nvSpPr>
            <p:cNvPr id="12" name="TextBox 11"/>
            <p:cNvSpPr txBox="1"/>
            <p:nvPr/>
          </p:nvSpPr>
          <p:spPr>
            <a:xfrm>
              <a:off x="907096" y="232761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Ⅱ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13" name="정오각형 12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2246486" y="2924944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  <a:cs typeface="KoPubWorld바탕체 Light" panose="00000300000000000000" pitchFamily="2" charset="-127"/>
              </a:rPr>
              <a:t>23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년 주요 개편 사항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273506" y="4005064"/>
            <a:ext cx="792088" cy="824854"/>
            <a:chOff x="907096" y="2243412"/>
            <a:chExt cx="792088" cy="824854"/>
          </a:xfrm>
        </p:grpSpPr>
        <p:sp>
          <p:nvSpPr>
            <p:cNvPr id="17" name="정오각형 16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solidFill>
              <a:schemeClr val="bg1"/>
            </a:solidFill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07096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Ⅲ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246080" y="3955703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  <a:cs typeface="KoPubWorld바탕체 Light" panose="00000300000000000000" pitchFamily="2" charset="-127"/>
              </a:rPr>
              <a:t>23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년 사업대상자 선정 계획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1311762" y="5085184"/>
            <a:ext cx="792088" cy="824854"/>
            <a:chOff x="945352" y="2243412"/>
            <a:chExt cx="792088" cy="824854"/>
          </a:xfrm>
        </p:grpSpPr>
        <p:sp>
          <p:nvSpPr>
            <p:cNvPr id="22" name="정오각형 21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solidFill>
              <a:schemeClr val="bg1"/>
            </a:solidFill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5352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Ⅳ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2251354" y="5013176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자주 묻는 질문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38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Q5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200" spc="-150" dirty="0" smtClean="0">
                  <a:solidFill>
                    <a:schemeClr val="tx1"/>
                  </a:solidFill>
                </a:rPr>
                <a:t>현재 지역서비스공동체 사업자인데</a:t>
              </a:r>
              <a:r>
                <a:rPr lang="en-US" altLang="ko-KR" sz="3200" spc="-150" dirty="0" smtClean="0">
                  <a:solidFill>
                    <a:schemeClr val="tx1"/>
                  </a:solidFill>
                </a:rPr>
                <a:t>,</a:t>
              </a:r>
              <a:r>
                <a:rPr lang="ko-KR" altLang="en-US" sz="3200" spc="-150" dirty="0" smtClean="0">
                  <a:solidFill>
                    <a:schemeClr val="tx1"/>
                  </a:solidFill>
                </a:rPr>
                <a:t>사업 유형을 사회적농장으로 변경하여 신청이 가능한지</a:t>
              </a:r>
              <a:r>
                <a:rPr lang="en-US" altLang="ko-KR" sz="32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2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‘</a:t>
            </a:r>
            <a:r>
              <a:rPr lang="en-US" altLang="ko-KR" sz="2400" dirty="0">
                <a:latin typeface="+mn-ea"/>
              </a:rPr>
              <a:t>22</a:t>
            </a:r>
            <a:r>
              <a:rPr lang="ko-KR" altLang="en-US" sz="2400" dirty="0">
                <a:latin typeface="+mn-ea"/>
              </a:rPr>
              <a:t>년도 선정된 지역서비스공동체가 사회적 농장으로 </a:t>
            </a:r>
            <a:r>
              <a:rPr lang="ko-KR" altLang="en-US" sz="2400" dirty="0" err="1">
                <a:latin typeface="+mn-ea"/>
              </a:rPr>
              <a:t>사업유형을</a:t>
            </a:r>
            <a:r>
              <a:rPr lang="ko-KR" altLang="en-US" sz="2400" dirty="0">
                <a:latin typeface="+mn-ea"/>
              </a:rPr>
              <a:t> 변경하고자 할 때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‘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23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년 사업추진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포기 의사를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지자체에 제출</a:t>
            </a:r>
            <a:r>
              <a:rPr lang="ko-KR" altLang="en-US" sz="2400" dirty="0">
                <a:latin typeface="+mn-ea"/>
              </a:rPr>
              <a:t>하고</a:t>
            </a:r>
            <a:r>
              <a:rPr lang="en-US" altLang="ko-KR" sz="2400" dirty="0">
                <a:latin typeface="+mn-ea"/>
              </a:rPr>
              <a:t>, </a:t>
            </a:r>
            <a:r>
              <a:rPr lang="en-US" altLang="ko-KR" sz="2400" dirty="0" smtClean="0">
                <a:solidFill>
                  <a:srgbClr val="2683C6"/>
                </a:solidFill>
                <a:latin typeface="+mn-ea"/>
              </a:rPr>
              <a:t>‘23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년도 사업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공모기간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(~10.14)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중</a:t>
            </a:r>
            <a:endParaRPr lang="en-US" altLang="ko-KR" sz="2400" dirty="0" smtClean="0">
              <a:solidFill>
                <a:srgbClr val="2683C6"/>
              </a:solidFill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사회적 </a:t>
            </a:r>
            <a:r>
              <a:rPr lang="ko-KR" altLang="en-US" sz="2400" dirty="0">
                <a:latin typeface="+mn-ea"/>
              </a:rPr>
              <a:t>농장 사업 공모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신청 가능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54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Q6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2800" dirty="0" smtClean="0">
                  <a:solidFill>
                    <a:schemeClr val="tx1"/>
                  </a:solidFill>
                </a:rPr>
                <a:t>올해로 총 지원 기간이 끝나는 사회적농장이</a:t>
              </a:r>
              <a:endParaRPr lang="en-US" altLang="ko-KR" sz="280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en-US" altLang="ko-KR" sz="2800" spc="-150" dirty="0" smtClean="0">
                  <a:solidFill>
                    <a:schemeClr val="tx1"/>
                  </a:solidFill>
                </a:rPr>
                <a:t>‘23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년 </a:t>
              </a:r>
              <a:r>
                <a:rPr lang="ko-KR" altLang="en-US" sz="2800" spc="-150" dirty="0" err="1" smtClean="0">
                  <a:solidFill>
                    <a:schemeClr val="tx1"/>
                  </a:solidFill>
                </a:rPr>
                <a:t>공동체단위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 사회적농장이나 지역서비스공동체 </a:t>
              </a:r>
              <a:r>
                <a:rPr lang="ko-KR" altLang="en-US" sz="2800" dirty="0" smtClean="0">
                  <a:solidFill>
                    <a:schemeClr val="tx1"/>
                  </a:solidFill>
                </a:rPr>
                <a:t>사업 신청이 가능한지</a:t>
              </a:r>
              <a:r>
                <a:rPr lang="en-US" altLang="ko-KR" sz="2800" dirty="0" smtClean="0">
                  <a:solidFill>
                    <a:schemeClr val="tx1"/>
                  </a:solidFill>
                </a:rPr>
                <a:t>?</a:t>
              </a:r>
              <a:endParaRPr lang="ko-KR" altLang="en-US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 smtClean="0">
                <a:latin typeface="+mn-ea"/>
              </a:rPr>
              <a:t>신청 불가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2780928"/>
            <a:ext cx="7056784" cy="606260"/>
            <a:chOff x="1114197" y="4447091"/>
            <a:chExt cx="7056784" cy="606260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6062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지원 기간이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종료된 사회적 농장의 경우 지정사업자와 네트워크 연계 등 사회적 농업 활동을 지속해 나갈 수 있으나 사업비 지원을 받는 것은 불가능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85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Q7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2800" dirty="0" smtClean="0">
                  <a:solidFill>
                    <a:schemeClr val="tx1"/>
                  </a:solidFill>
                </a:rPr>
                <a:t>① 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사회적농업활성화지원사업 포기 이력이 있는 경우</a:t>
              </a:r>
              <a:r>
                <a:rPr lang="en-US" altLang="ko-KR" sz="2800" spc="-150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2800" dirty="0" smtClean="0">
                  <a:solidFill>
                    <a:schemeClr val="tx1"/>
                  </a:solidFill>
                </a:rPr>
                <a:t>지원에 제한이 있는지</a:t>
              </a:r>
              <a:r>
                <a:rPr lang="en-US" altLang="ko-KR" sz="2800" dirty="0" smtClean="0">
                  <a:solidFill>
                    <a:schemeClr val="tx1"/>
                  </a:solidFill>
                </a:rPr>
                <a:t>?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2800" spc="-150" dirty="0" smtClean="0">
                  <a:solidFill>
                    <a:schemeClr val="tx1"/>
                  </a:solidFill>
                </a:rPr>
                <a:t>②법인 폐업 후 별도 법인 설립하여 </a:t>
              </a:r>
              <a:r>
                <a:rPr lang="ko-KR" altLang="en-US" sz="2800" spc="-150" dirty="0" err="1" smtClean="0">
                  <a:solidFill>
                    <a:schemeClr val="tx1"/>
                  </a:solidFill>
                </a:rPr>
                <a:t>재신청이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 가능한지</a:t>
              </a:r>
              <a:r>
                <a:rPr lang="en-US" altLang="ko-KR" sz="28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28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547664" y="2299003"/>
            <a:ext cx="7043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중도 포기한 사업대상자의 경우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지원 불가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7523" y="227687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A </a:t>
            </a:r>
            <a:r>
              <a:rPr lang="ko-KR" altLang="en-US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①</a:t>
            </a:r>
            <a:endParaRPr lang="ko-KR" altLang="en-US" sz="2400" spc="-15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561254" y="3227784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국고보조금의 남용 방지를 위해 법인 구성원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법인의 </a:t>
            </a:r>
            <a:r>
              <a:rPr lang="ko-KR" altLang="en-US" sz="2400" dirty="0" err="1">
                <a:latin typeface="+mn-ea"/>
              </a:rPr>
              <a:t>사업성격</a:t>
            </a:r>
            <a:r>
              <a:rPr lang="ko-KR" altLang="en-US" sz="2400" dirty="0">
                <a:latin typeface="+mn-ea"/>
              </a:rPr>
              <a:t> 등이 중복되는 경우 사업 대상에서 배제</a:t>
            </a:r>
            <a:endParaRPr lang="ko-KR" altLang="en-US" sz="2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7340" y="3205653"/>
            <a:ext cx="707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A </a:t>
            </a:r>
            <a:r>
              <a:rPr lang="ko-KR" altLang="en-US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②</a:t>
            </a:r>
            <a:endParaRPr lang="ko-KR" altLang="en-US" sz="2400" spc="-15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858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Q8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 시 제출한 사업계획을 이후 </a:t>
              </a:r>
              <a:endParaRPr lang="en-US" altLang="ko-KR" sz="360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변경하여도 되는지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사업의 목적 및 취지가 훼손되지 않고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</a:t>
            </a:r>
            <a:r>
              <a:rPr lang="en-US" altLang="ko-KR" sz="2400" dirty="0">
                <a:latin typeface="+mn-ea"/>
              </a:rPr>
              <a:t>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지원 자격이 유지 가능한 범위 내에서 연중 사업계획 변경이 가능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66327" y="3227784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사업비 </a:t>
            </a:r>
            <a:r>
              <a:rPr lang="ko-KR" altLang="en-US" sz="2400" dirty="0" err="1">
                <a:latin typeface="+mn-ea"/>
              </a:rPr>
              <a:t>금액조정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사업 내역 변동 등 계획 변경 필요시 변경 신청서를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군에 제출하고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도에서 변경 승인 후 </a:t>
            </a:r>
            <a:r>
              <a:rPr lang="ko-KR" altLang="en-US" sz="2400" dirty="0" err="1">
                <a:latin typeface="+mn-ea"/>
              </a:rPr>
              <a:t>농식품부로</a:t>
            </a:r>
            <a:r>
              <a:rPr lang="ko-KR" altLang="en-US" sz="2400" dirty="0">
                <a:latin typeface="+mn-ea"/>
              </a:rPr>
              <a:t> 내역 제출</a:t>
            </a:r>
            <a:endParaRPr lang="ko-KR" altLang="en-US" sz="2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2697" y="320565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444943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단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사업비 </a:t>
            </a:r>
            <a:r>
              <a:rPr lang="ko-KR" altLang="en-US" sz="2400" dirty="0" err="1">
                <a:latin typeface="+mn-ea"/>
              </a:rPr>
              <a:t>조정금액이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dirty="0" err="1">
                <a:latin typeface="+mn-ea"/>
              </a:rPr>
              <a:t>총사업비의</a:t>
            </a:r>
            <a:r>
              <a:rPr lang="ko-KR" altLang="en-US" sz="2400" dirty="0">
                <a:latin typeface="+mn-ea"/>
              </a:rPr>
              <a:t> </a:t>
            </a:r>
            <a:r>
              <a:rPr lang="en-US" altLang="ko-KR" sz="2400" dirty="0">
                <a:latin typeface="+mn-ea"/>
              </a:rPr>
              <a:t>30% </a:t>
            </a:r>
            <a:r>
              <a:rPr lang="ko-KR" altLang="en-US" sz="2400" dirty="0">
                <a:latin typeface="+mn-ea"/>
              </a:rPr>
              <a:t>이내인 경우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군에서 변경 승인</a:t>
            </a:r>
            <a:endParaRPr lang="ko-KR" altLang="en-US" sz="2400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5069" y="442730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024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Q9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 진행 중 이행 점검 방식 및 일정은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군</a:t>
            </a:r>
            <a:r>
              <a:rPr lang="ko-KR" altLang="en-US" sz="2400" dirty="0">
                <a:latin typeface="+mn-ea"/>
              </a:rPr>
              <a:t>은 사업 추진 현황에 대해 현장점검을 포함한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점검을 분기별로 실시</a:t>
            </a:r>
            <a:r>
              <a:rPr lang="ko-KR" altLang="en-US" sz="2400" dirty="0">
                <a:latin typeface="+mn-ea"/>
              </a:rPr>
              <a:t>하고 점검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결과보고서</a:t>
            </a:r>
            <a:r>
              <a:rPr lang="ko-KR" altLang="en-US" sz="2400" dirty="0">
                <a:latin typeface="+mn-ea"/>
              </a:rPr>
              <a:t>를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도를 거쳐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농식품부에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제출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3750131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주요 점검 항목은 사업계획 이행여부 및 진행 상황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사업비 집행 현황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지원 자금의 목적 외 사용 여부 등임</a:t>
            </a:r>
            <a:endParaRPr lang="ko-KR" altLang="en-US" sz="2400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5069" y="3728000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549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2233901"/>
            <a:chOff x="251520" y="0"/>
            <a:chExt cx="8280920" cy="2233901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Q10</a:t>
              </a:r>
            </a:p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.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 대상자 선정 기준은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선정 시 평가 항목은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사회적 농업에 대한 이해도 및 추진 목적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추진 계획의 적정성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사업 수행 능력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네트워크 구축 정도 </a:t>
            </a:r>
            <a:r>
              <a:rPr lang="ko-KR" altLang="en-US" sz="2400" dirty="0">
                <a:latin typeface="+mn-ea"/>
              </a:rPr>
              <a:t>등임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3750131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신청 기간 경과 후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도 및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군에 세부 평가 항목 등 선정 기준에 대한 별도 안내가 있을 예정</a:t>
            </a:r>
            <a:endParaRPr lang="ko-KR" altLang="en-US" sz="2400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5069" y="3728000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127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2233901"/>
            <a:chOff x="251520" y="0"/>
            <a:chExt cx="8280920" cy="2233901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Q11</a:t>
              </a:r>
            </a:p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.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사회적 농업의 정의는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치유 농업과의 차이는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사회적 농업은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치유농업을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포함</a:t>
            </a:r>
            <a:r>
              <a:rPr lang="ko-KR" altLang="en-US" sz="2400" dirty="0">
                <a:latin typeface="+mn-ea"/>
              </a:rPr>
              <a:t>하는 개념으로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농업인을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중심</a:t>
            </a:r>
            <a:r>
              <a:rPr lang="ko-KR" altLang="en-US" sz="2400" dirty="0">
                <a:latin typeface="+mn-ea"/>
              </a:rPr>
              <a:t>으로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사회적 약자와 농업 생산활동 등을 통한 돌봄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교육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고용 효과를 도모</a:t>
            </a:r>
            <a:r>
              <a:rPr lang="ko-KR" altLang="en-US" sz="2400" dirty="0">
                <a:latin typeface="+mn-ea"/>
              </a:rPr>
              <a:t>하는 활동 및 실천을 의미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296955" y="3524236"/>
            <a:ext cx="7056784" cy="1344924"/>
            <a:chOff x="1114197" y="4447091"/>
            <a:chExt cx="7056784" cy="1344924"/>
          </a:xfrm>
        </p:grpSpPr>
        <p:sp>
          <p:nvSpPr>
            <p:cNvPr id="14" name="직사각형 13"/>
            <p:cNvSpPr/>
            <p:nvPr/>
          </p:nvSpPr>
          <p:spPr>
            <a:xfrm>
              <a:off x="1114197" y="4447091"/>
              <a:ext cx="7056784" cy="13449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4197" y="4468576"/>
              <a:ext cx="7056784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농업 활동에 해당 여부는 시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도에서 판단하며 지침상의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가지 기준을 모두 충족하여야 함</a:t>
              </a:r>
            </a:p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①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농산물 생산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가공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유통을 포함하여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농촌자원을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활용하는 활동을 기반으로 돌봄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교육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고용 등의 효과를 도모하는 경제활동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②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약자와 함께 할 것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③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지역사회의 주민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조직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단체 등과 네트워크를 이루어 지속적으로 협력할 것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072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Q12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공동체 기반 사회적 농장은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어떻게 구성되는가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공동체 기반 사회적 농장의 조직은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최소 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개 이상의 사회적 농장들이 결합</a:t>
            </a:r>
            <a:r>
              <a:rPr lang="ko-KR" altLang="en-US" sz="2400" dirty="0">
                <a:latin typeface="+mn-ea"/>
              </a:rPr>
              <a:t>하여야 하고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필요에 따라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중간지원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기관이 함께 결합</a:t>
            </a:r>
            <a:r>
              <a:rPr lang="ko-KR" altLang="en-US" sz="2400" dirty="0">
                <a:latin typeface="+mn-ea"/>
              </a:rPr>
              <a:t>하는 것이 가능함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296955" y="3573016"/>
            <a:ext cx="7056784" cy="1098703"/>
            <a:chOff x="1114197" y="4447091"/>
            <a:chExt cx="7056784" cy="1098703"/>
          </a:xfrm>
        </p:grpSpPr>
        <p:sp>
          <p:nvSpPr>
            <p:cNvPr id="14" name="직사각형 13"/>
            <p:cNvSpPr/>
            <p:nvPr/>
          </p:nvSpPr>
          <p:spPr>
            <a:xfrm>
              <a:off x="1114197" y="4447091"/>
              <a:ext cx="7056784" cy="1098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4197" y="4468576"/>
              <a:ext cx="705678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중간지원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기관과 함께 결합한 농장 공동체의 경우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중간지원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기관이 사업 신청 주체가 되며</a:t>
              </a:r>
            </a:p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농장들로만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구성된 공동체의 경우 협동조합 또는 비영리법인 등 조직 형태를 갖추어 사업 신청이 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(23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월말까지 조직 형태를 갖출 것을 전제로 신청 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569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Q13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공동체 기반 사회적 농장에 기 선정된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사회적 농장이 포함되어도 되는지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기 선정된 개별 사회적 농장이 공동체 단위 농장에 포함되면 </a:t>
            </a:r>
            <a:r>
              <a:rPr lang="ko-KR" altLang="en-US" sz="2400" dirty="0" err="1">
                <a:latin typeface="+mn-ea"/>
              </a:rPr>
              <a:t>중복지원에</a:t>
            </a:r>
            <a:r>
              <a:rPr lang="ko-KR" altLang="en-US" sz="2400" dirty="0">
                <a:latin typeface="+mn-ea"/>
              </a:rPr>
              <a:t> 해당하므로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포함 불가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532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Q14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지원 사업을 통해 신축 및 개보수 등이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이용자가 활동하는데 불편함이 없도록 안전시설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휴식 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임시 거주시설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가공</a:t>
            </a:r>
            <a:r>
              <a:rPr lang="en-US" altLang="ko-KR" sz="2000" dirty="0">
                <a:latin typeface="+mn-ea"/>
              </a:rPr>
              <a:t>․</a:t>
            </a:r>
            <a:r>
              <a:rPr lang="ko-KR" altLang="en-US" sz="2000" dirty="0">
                <a:latin typeface="+mn-ea"/>
              </a:rPr>
              <a:t>판매시설 등 개보수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3028311"/>
            <a:ext cx="7056784" cy="544705"/>
            <a:chOff x="1114197" y="4447091"/>
            <a:chExt cx="7056784" cy="544705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활동 장소의 냉난방 기기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정수기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공기청정기 등 임차 비용 가능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불가피할 경우 자산 취득 허용</a:t>
              </a:r>
            </a:p>
            <a:p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단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사회적농업활성화사업과 직접 관련성이 부족한 물품구입 및 시설 </a:t>
              </a:r>
              <a:r>
                <a:rPr lang="ko-KR" altLang="en-US" sz="14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개보수비는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사용 불가</a:t>
              </a:r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400" dirty="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259632" y="3667155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예비단계의</a:t>
            </a:r>
            <a:r>
              <a:rPr lang="ko-KR" altLang="en-US" sz="2000" dirty="0">
                <a:latin typeface="+mn-ea"/>
              </a:rPr>
              <a:t> 사회적 농장은 </a:t>
            </a:r>
            <a:r>
              <a:rPr lang="ko-KR" altLang="en-US" sz="2000" dirty="0" err="1">
                <a:latin typeface="+mn-ea"/>
              </a:rPr>
              <a:t>시설개선비</a:t>
            </a:r>
            <a:r>
              <a:rPr lang="ko-KR" altLang="en-US" sz="2000" dirty="0">
                <a:latin typeface="+mn-ea"/>
              </a:rPr>
              <a:t> 사용이 불가하며</a:t>
            </a:r>
            <a:r>
              <a:rPr lang="en-US" altLang="ko-KR" sz="2000" dirty="0">
                <a:latin typeface="+mn-ea"/>
              </a:rPr>
              <a:t>, 2</a:t>
            </a:r>
            <a:r>
              <a:rPr lang="ko-KR" altLang="en-US" sz="2000" dirty="0" err="1">
                <a:latin typeface="+mn-ea"/>
              </a:rPr>
              <a:t>년차부터</a:t>
            </a:r>
            <a:r>
              <a:rPr lang="ko-KR" altLang="en-US" sz="2000" dirty="0">
                <a:latin typeface="+mn-ea"/>
              </a:rPr>
              <a:t> 연간 </a:t>
            </a:r>
            <a:r>
              <a:rPr lang="ko-KR" altLang="en-US" sz="2000" dirty="0" err="1">
                <a:latin typeface="+mn-ea"/>
              </a:rPr>
              <a:t>총사업비</a:t>
            </a:r>
            <a:r>
              <a:rPr lang="ko-KR" altLang="en-US" sz="2000" dirty="0">
                <a:latin typeface="+mn-ea"/>
              </a:rPr>
              <a:t> </a:t>
            </a:r>
            <a:r>
              <a:rPr lang="en-US" altLang="ko-KR" sz="2000" dirty="0">
                <a:latin typeface="+mn-ea"/>
              </a:rPr>
              <a:t>30% </a:t>
            </a:r>
            <a:r>
              <a:rPr lang="ko-KR" altLang="en-US" sz="2000" dirty="0">
                <a:latin typeface="+mn-ea"/>
              </a:rPr>
              <a:t>이내로 사용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3645024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58414" y="435755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공동체 기반 사회적 농장은 연간 총사업비에서 인건비를 제외한 사업비의 </a:t>
            </a:r>
            <a:r>
              <a:rPr lang="en-US" altLang="ko-KR" sz="2000" dirty="0">
                <a:latin typeface="+mn-ea"/>
              </a:rPr>
              <a:t>30% </a:t>
            </a:r>
            <a:r>
              <a:rPr lang="ko-KR" altLang="en-US" sz="2000" dirty="0">
                <a:latin typeface="+mn-ea"/>
              </a:rPr>
              <a:t>이내를 시설비로 사용 가능하며 구성 농장들 사이의 분배 등은 협의를 통해 결정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8374" y="433542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8374" y="526787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240970" y="5327148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지역서비스공동체는 </a:t>
            </a:r>
            <a:r>
              <a:rPr lang="ko-KR" altLang="en-US" sz="2000" dirty="0" err="1">
                <a:latin typeface="+mn-ea"/>
              </a:rPr>
              <a:t>시설개선비</a:t>
            </a:r>
            <a:r>
              <a:rPr lang="ko-KR" altLang="en-US" sz="2000" dirty="0">
                <a:latin typeface="+mn-ea"/>
              </a:rPr>
              <a:t> 사용 불가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98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19062" y="1047164"/>
            <a:ext cx="6022404" cy="238201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 사회적 </a:t>
            </a:r>
            <a:r>
              <a:rPr lang="ko-KR" altLang="en-US" sz="3200" dirty="0"/>
              <a:t>농업 활성화 지원사업 개요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1269571" y="2679103"/>
            <a:ext cx="874035" cy="812146"/>
            <a:chOff x="601621" y="2440586"/>
            <a:chExt cx="874035" cy="812146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2536828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Ⅰ.</a:t>
              </a:r>
              <a:endParaRPr lang="ko-KR" altLang="en-US" sz="36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01621" y="2440586"/>
              <a:ext cx="792088" cy="812146"/>
              <a:chOff x="907096" y="2221099"/>
              <a:chExt cx="792088" cy="812146"/>
            </a:xfrm>
          </p:grpSpPr>
          <p:sp>
            <p:nvSpPr>
              <p:cNvPr id="7" name="정오각형 6"/>
              <p:cNvSpPr/>
              <p:nvPr/>
            </p:nvSpPr>
            <p:spPr>
              <a:xfrm>
                <a:off x="969651" y="2221099"/>
                <a:ext cx="720000" cy="720000"/>
              </a:xfrm>
              <a:prstGeom prst="pentagon">
                <a:avLst/>
              </a:prstGeom>
              <a:solidFill>
                <a:schemeClr val="bg1"/>
              </a:solidFill>
              <a:ln w="76200">
                <a:solidFill>
                  <a:srgbClr val="2683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907096" y="2325359"/>
                <a:ext cx="7920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000" spc="-300" dirty="0" smtClean="0">
                    <a:latin typeface="KoPubWorld바탕체 Bold" panose="00000800000000000000" pitchFamily="2" charset="-127"/>
                    <a:ea typeface="KoPubWorld바탕체 Bold" panose="00000800000000000000" pitchFamily="2" charset="-127"/>
                    <a:cs typeface="KoPubWorld바탕체 Bold" panose="00000800000000000000" pitchFamily="2" charset="-127"/>
                  </a:rPr>
                  <a:t>Ⅰ</a:t>
                </a:r>
                <a:endParaRPr lang="ko-KR" altLang="en-US" sz="4000" spc="-300" dirty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998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Q15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사회적농업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프로그램 운영 시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보조 </a:t>
              </a: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강사비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사용이 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사회적 농장의 경우 강사의 각종 </a:t>
            </a:r>
            <a:r>
              <a:rPr lang="ko-KR" altLang="en-US" sz="2000" dirty="0" err="1">
                <a:latin typeface="+mn-ea"/>
              </a:rPr>
              <a:t>수업비용을</a:t>
            </a:r>
            <a:r>
              <a:rPr lang="ko-KR" altLang="en-US" sz="2000" dirty="0">
                <a:latin typeface="+mn-ea"/>
              </a:rPr>
              <a:t> </a:t>
            </a:r>
            <a:r>
              <a:rPr lang="ko-KR" altLang="en-US" sz="2000" dirty="0" err="1">
                <a:latin typeface="+mn-ea"/>
              </a:rPr>
              <a:t>강사비로</a:t>
            </a:r>
            <a:r>
              <a:rPr lang="ko-KR" altLang="en-US" sz="2000" dirty="0">
                <a:latin typeface="+mn-ea"/>
              </a:rPr>
              <a:t> 사용할 수 있으며 장애인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고령자 등의 </a:t>
            </a:r>
            <a:r>
              <a:rPr lang="ko-KR" altLang="en-US" sz="2000" dirty="0" err="1">
                <a:latin typeface="+mn-ea"/>
              </a:rPr>
              <a:t>실습작업</a:t>
            </a:r>
            <a:r>
              <a:rPr lang="ko-KR" altLang="en-US" sz="2000" dirty="0">
                <a:latin typeface="+mn-ea"/>
              </a:rPr>
              <a:t> 보조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건강상태 모니터링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이동 보조 등의 비용을 보조 </a:t>
            </a:r>
            <a:r>
              <a:rPr lang="ko-KR" altLang="en-US" sz="2000" dirty="0" err="1">
                <a:latin typeface="+mn-ea"/>
              </a:rPr>
              <a:t>강사비로</a:t>
            </a:r>
            <a:r>
              <a:rPr lang="ko-KR" altLang="en-US" sz="2000" dirty="0">
                <a:latin typeface="+mn-ea"/>
              </a:rPr>
              <a:t> 사용 가능함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3316343"/>
            <a:ext cx="7056784" cy="544705"/>
            <a:chOff x="1114197" y="4447091"/>
            <a:chExt cx="7056784" cy="544705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보조 활동의 경우 강사 자격은 무관하며 사회적 농장 종사자도 해당 부분에 한해 </a:t>
              </a:r>
              <a:r>
                <a:rPr lang="ko-KR" altLang="en-US" sz="14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강사비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지원이 가능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196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Q16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사업비를 통해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근로자의 인건비 지급이 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개별 사회적 농장은 인건비 집행 불가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292494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공동체 기반 사회적 농장은 </a:t>
            </a:r>
            <a:r>
              <a:rPr lang="ko-KR" altLang="en-US" sz="2000" dirty="0" smtClean="0">
                <a:latin typeface="+mn-ea"/>
              </a:rPr>
              <a:t>중간 지원 </a:t>
            </a:r>
            <a:r>
              <a:rPr lang="ko-KR" altLang="en-US" sz="2000" dirty="0">
                <a:latin typeface="+mn-ea"/>
              </a:rPr>
              <a:t>기관이나 </a:t>
            </a:r>
            <a:r>
              <a:rPr lang="ko-KR" altLang="en-US" sz="2000" dirty="0" smtClean="0">
                <a:latin typeface="+mn-ea"/>
              </a:rPr>
              <a:t>대표 농장에 </a:t>
            </a:r>
            <a:r>
              <a:rPr lang="ko-KR" altLang="en-US" sz="2000" dirty="0">
                <a:latin typeface="+mn-ea"/>
              </a:rPr>
              <a:t>소속된 지원 인력의 활동비로 </a:t>
            </a:r>
            <a:r>
              <a:rPr lang="en-US" altLang="ko-KR" sz="2000" dirty="0">
                <a:latin typeface="+mn-ea"/>
              </a:rPr>
              <a:t>30</a:t>
            </a:r>
            <a:r>
              <a:rPr lang="ko-KR" altLang="en-US" sz="2000" dirty="0">
                <a:latin typeface="+mn-ea"/>
              </a:rPr>
              <a:t>백만원 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90281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59632" y="3819237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지역서비스공동체는 </a:t>
            </a:r>
            <a:r>
              <a:rPr lang="ko-KR" altLang="en-US" sz="2000" dirty="0" smtClean="0">
                <a:latin typeface="+mn-ea"/>
              </a:rPr>
              <a:t>돌봄 반장의 </a:t>
            </a:r>
            <a:r>
              <a:rPr lang="ko-KR" altLang="en-US" sz="2000" dirty="0">
                <a:latin typeface="+mn-ea"/>
              </a:rPr>
              <a:t>활동비 </a:t>
            </a:r>
            <a:r>
              <a:rPr lang="en-US" altLang="ko-KR" sz="2000" dirty="0">
                <a:latin typeface="+mn-ea"/>
              </a:rPr>
              <a:t>30</a:t>
            </a:r>
            <a:r>
              <a:rPr lang="ko-KR" altLang="en-US" sz="2000" dirty="0">
                <a:latin typeface="+mn-ea"/>
              </a:rPr>
              <a:t>백만원 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3797106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261254" y="4450482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거점농장은</a:t>
            </a:r>
            <a:r>
              <a:rPr lang="ko-KR" altLang="en-US" sz="2000" dirty="0">
                <a:latin typeface="+mn-ea"/>
              </a:rPr>
              <a:t> 총 사업비 </a:t>
            </a:r>
            <a:r>
              <a:rPr lang="en-US" altLang="ko-KR" sz="2000" dirty="0">
                <a:latin typeface="+mn-ea"/>
              </a:rPr>
              <a:t>50% </a:t>
            </a:r>
            <a:r>
              <a:rPr lang="ko-KR" altLang="en-US" sz="2000" dirty="0">
                <a:latin typeface="+mn-ea"/>
              </a:rPr>
              <a:t>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1214" y="4428351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389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Q17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지역 서비스공동체가 제공하는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서비스의 구체적인 예시는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서비스공동체는 농촌 주민 등이 일상생활을 하는데 필요한 </a:t>
            </a:r>
            <a:r>
              <a:rPr lang="ko-KR" altLang="en-US" sz="2000" dirty="0" smtClean="0">
                <a:latin typeface="+mn-ea"/>
              </a:rPr>
              <a:t>경제</a:t>
            </a:r>
            <a:r>
              <a:rPr lang="en-US" altLang="ko-KR" sz="2000" dirty="0" smtClean="0">
                <a:latin typeface="+mn-ea"/>
              </a:rPr>
              <a:t>·</a:t>
            </a:r>
            <a:r>
              <a:rPr lang="ko-KR" altLang="en-US" sz="2000" dirty="0" smtClean="0">
                <a:latin typeface="+mn-ea"/>
              </a:rPr>
              <a:t>사회 </a:t>
            </a:r>
            <a:r>
              <a:rPr lang="ko-KR" altLang="en-US" sz="2000" dirty="0">
                <a:latin typeface="+mn-ea"/>
              </a:rPr>
              <a:t>서비스 전반을 제공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3019083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고용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주거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교통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교육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보건의료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복지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환경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문화 정보통신 서비스 등이 해당됨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99695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1296955" y="3748391"/>
            <a:ext cx="7056784" cy="544705"/>
            <a:chOff x="1114197" y="4447091"/>
            <a:chExt cx="7056784" cy="544705"/>
          </a:xfrm>
        </p:grpSpPr>
        <p:sp>
          <p:nvSpPr>
            <p:cNvPr id="20" name="직사각형 19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114197" y="4468576"/>
              <a:ext cx="70567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예시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병원 이동 차량 운행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방문미용서비스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이동식 세탁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반찬배달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노후 불량 주택 점검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방범 순찰 등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73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Q18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돌봄반장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자격 요건은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 내 돌봄 등이 필요한 서비스 대상자 발굴 및 </a:t>
            </a:r>
            <a:r>
              <a:rPr lang="ko-KR" altLang="en-US" sz="2000" dirty="0" err="1">
                <a:latin typeface="+mn-ea"/>
              </a:rPr>
              <a:t>수요파악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서비스 제공기관 탐색 연계가 가능한 자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3019083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협동조합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비영리법인 등 서비스공동체 조직이 위촉하고 그 활동을 주관함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99695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606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Q19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거점 농장 신청을 위한 요건은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en-US" altLang="ko-KR" sz="2000" dirty="0">
                <a:latin typeface="+mn-ea"/>
              </a:rPr>
              <a:t>23</a:t>
            </a:r>
            <a:r>
              <a:rPr lang="ko-KR" altLang="en-US" sz="2000" dirty="0">
                <a:latin typeface="+mn-ea"/>
              </a:rPr>
              <a:t>년 신규 </a:t>
            </a:r>
            <a:r>
              <a:rPr lang="ko-KR" altLang="en-US" sz="2000" dirty="0" err="1">
                <a:latin typeface="+mn-ea"/>
              </a:rPr>
              <a:t>거점농장은</a:t>
            </a:r>
            <a:r>
              <a:rPr lang="ko-KR" altLang="en-US" sz="2000" dirty="0">
                <a:latin typeface="+mn-ea"/>
              </a:rPr>
              <a:t> </a:t>
            </a:r>
            <a:r>
              <a:rPr lang="en-US" altLang="ko-KR" sz="2000" dirty="0">
                <a:latin typeface="+mn-ea"/>
              </a:rPr>
              <a:t>1</a:t>
            </a:r>
            <a:r>
              <a:rPr lang="ko-KR" altLang="en-US" sz="2000" dirty="0">
                <a:latin typeface="+mn-ea"/>
              </a:rPr>
              <a:t>년 이상 사회적 농업 사업 추진 경력 있는 사회적 농장</a:t>
            </a:r>
            <a:r>
              <a:rPr lang="en-US" altLang="ko-KR" sz="2000" dirty="0">
                <a:latin typeface="+mn-ea"/>
              </a:rPr>
              <a:t>(’18~’21</a:t>
            </a:r>
            <a:r>
              <a:rPr lang="ko-KR" altLang="en-US" sz="2000" dirty="0">
                <a:latin typeface="+mn-ea"/>
              </a:rPr>
              <a:t>년 사업선정 대상자</a:t>
            </a:r>
            <a:r>
              <a:rPr lang="en-US" altLang="ko-KR" sz="2000" dirty="0">
                <a:latin typeface="+mn-ea"/>
              </a:rPr>
              <a:t>) </a:t>
            </a:r>
            <a:r>
              <a:rPr lang="ko-KR" altLang="en-US" sz="2000" dirty="0">
                <a:latin typeface="+mn-ea"/>
              </a:rPr>
              <a:t>이거나 지역 내 공동체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지역개발 분야 등 </a:t>
            </a:r>
            <a:r>
              <a:rPr lang="ko-KR" altLang="en-US" sz="2000" dirty="0" err="1">
                <a:latin typeface="+mn-ea"/>
              </a:rPr>
              <a:t>중간지원</a:t>
            </a:r>
            <a:r>
              <a:rPr lang="ko-KR" altLang="en-US" sz="2000" dirty="0">
                <a:latin typeface="+mn-ea"/>
              </a:rPr>
              <a:t> 역할을 하고 있는 기관이면 신청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099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Q20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거점 농장의 역할은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거점농장은</a:t>
            </a:r>
            <a:r>
              <a:rPr lang="ko-KR" altLang="en-US" sz="2000" dirty="0">
                <a:latin typeface="+mn-ea"/>
              </a:rPr>
              <a:t> 개별 농장 및 공동체가 사업 추진을 원활히 할 수 있도록 자문 및 교육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워크샵 등을 추진하며 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59632" y="3104674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현장에 대한 깊은 이해를 바탕으로 지자체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 err="1">
                <a:latin typeface="+mn-ea"/>
              </a:rPr>
              <a:t>농식품부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농어촌공사와 지속 소통하며 해당 권역의 모니터링 및 의견수렴을 수행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08254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3106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AC388508-57CC-4454-8F4E-5228A3C20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97" y="-457201"/>
            <a:ext cx="12514853" cy="80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120924" y="2276872"/>
            <a:ext cx="49226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dirty="0" smtClean="0">
                <a:latin typeface="+mj-ea"/>
                <a:ea typeface="+mj-ea"/>
                <a:cs typeface="KoPubWorld바탕체 Light" panose="00000300000000000000" pitchFamily="2" charset="-127"/>
              </a:rPr>
              <a:t>질 의 응 답</a:t>
            </a:r>
            <a:endParaRPr lang="ko-KR" altLang="en-US" sz="7200" dirty="0">
              <a:latin typeface="+mj-ea"/>
              <a:ea typeface="+mj-ea"/>
              <a:cs typeface="KoPubWorld바탕체 Light" panose="00000300000000000000" pitchFamily="2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401649C-2FCB-47C6-B242-F31C2BB43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3AE4AC-C9FF-4752-A64C-CB3127B8A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1" y="28997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7B23A5FC-2ADA-4A25-B0AB-3C1FCA5B7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8" y="1245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순서도: 대체 처리 12"/>
          <p:cNvSpPr/>
          <p:nvPr/>
        </p:nvSpPr>
        <p:spPr>
          <a:xfrm>
            <a:off x="1341578" y="4323854"/>
            <a:ext cx="6912000" cy="244053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51520" y="0"/>
            <a:ext cx="1224136" cy="1484784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>
                <a:solidFill>
                  <a:schemeClr val="tx1"/>
                </a:solidFill>
              </a:rPr>
              <a:t>추진경과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787351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spc="-150" dirty="0" smtClean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rPr>
              <a:t>01</a:t>
            </a:r>
            <a:endParaRPr lang="ko-KR" altLang="en-US" sz="4400" spc="-150" dirty="0">
              <a:solidFill>
                <a:schemeClr val="bg1"/>
              </a:solidFill>
              <a:latin typeface="KoPubWorld바탕체 Bold" panose="00000800000000000000" pitchFamily="2" charset="-127"/>
              <a:ea typeface="KoPubWorld바탕체 Bold" panose="00000800000000000000" pitchFamily="2" charset="-127"/>
              <a:cs typeface="KoPubWorld바탕체 Bold" panose="00000800000000000000" pitchFamily="2" charset="-127"/>
            </a:endParaRPr>
          </a:p>
        </p:txBody>
      </p:sp>
      <p:sp>
        <p:nvSpPr>
          <p:cNvPr id="6" name="다이아몬드 5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273222" y="2202429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농촌의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부족한 사회서비스를 공동체를 통해 해결하고 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농업 활동을 통해 취약계층에 서비스를 공급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하는 등 사회적 농업 지원사업 추진</a:t>
            </a: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8" name="다이아몬드 7"/>
          <p:cNvSpPr/>
          <p:nvPr/>
        </p:nvSpPr>
        <p:spPr>
          <a:xfrm>
            <a:off x="971600" y="326699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269571" y="3140968"/>
            <a:ext cx="7046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14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 시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도의 사회적 농장 및 협력기관을 통해 농촌 취약계층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및 </a:t>
            </a: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사회적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약자에게 농업을 통한 돌봄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·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고용 등의 </a:t>
            </a: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서비스 제공 </a:t>
            </a:r>
            <a:r>
              <a:rPr lang="en-US" altLang="ko-KR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’18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~)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281944" y="4271724"/>
            <a:ext cx="7102747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* 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농장 현황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누적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: (‘18) 9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(‘19) 18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(‘20)30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(‘21)60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(‘22) 83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</a:t>
            </a:r>
            <a:endParaRPr lang="en-US" altLang="ko-KR" sz="1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1" name="다이아몬드 10"/>
          <p:cNvSpPr/>
          <p:nvPr/>
        </p:nvSpPr>
        <p:spPr>
          <a:xfrm>
            <a:off x="971600" y="4905184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45636" y="4780556"/>
            <a:ext cx="69987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농촌에서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필요한 서비스 전반을 </a:t>
            </a:r>
            <a:r>
              <a:rPr lang="ko-KR" altLang="en-US" sz="2000" b="1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연대화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협력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을 통해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스스로 해결하도록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지역서비스공동체 육성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(’22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~)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51520" y="0"/>
            <a:ext cx="1224136" cy="1484784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787351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spc="-150" dirty="0" smtClean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rPr>
              <a:t>02</a:t>
            </a:r>
            <a:endParaRPr lang="ko-KR" altLang="en-US" sz="4400" spc="-150" dirty="0">
              <a:solidFill>
                <a:schemeClr val="bg1"/>
              </a:solidFill>
              <a:latin typeface="KoPubWorld바탕체 Bold" panose="00000800000000000000" pitchFamily="2" charset="-127"/>
              <a:ea typeface="KoPubWorld바탕체 Bold" panose="00000800000000000000" pitchFamily="2" charset="-127"/>
              <a:cs typeface="KoPubWorld바탕체 Bold" panose="00000800000000000000" pitchFamily="2" charset="-127"/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 smtClean="0">
                <a:solidFill>
                  <a:schemeClr val="tx1"/>
                </a:solidFill>
              </a:rPr>
              <a:t>지원내용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75372" y="2276872"/>
            <a:ext cx="7341044" cy="707886"/>
            <a:chOff x="975372" y="2276872"/>
            <a:chExt cx="7341044" cy="707886"/>
          </a:xfrm>
        </p:grpSpPr>
        <p:sp>
          <p:nvSpPr>
            <p:cNvPr id="10" name="다이아몬드 9"/>
            <p:cNvSpPr/>
            <p:nvPr/>
          </p:nvSpPr>
          <p:spPr>
            <a:xfrm>
              <a:off x="975372" y="2408694"/>
              <a:ext cx="180000" cy="180000"/>
            </a:xfrm>
            <a:prstGeom prst="diamond">
              <a:avLst/>
            </a:prstGeom>
            <a:solidFill>
              <a:srgbClr val="1CA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273222" y="2276872"/>
              <a:ext cx="70431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00000"/>
                </a:lnSpc>
              </a:pPr>
              <a:r>
                <a:rPr lang="en-US" altLang="ko-KR" sz="2000" b="1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2000" b="1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사회적농장</a:t>
              </a:r>
              <a:r>
                <a:rPr lang="en-US" altLang="ko-KR" sz="2000" b="1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농업 프로그램 운영비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지역사회 네트워크 </a:t>
              </a:r>
              <a:r>
                <a:rPr lang="ko-KR" altLang="en-US" sz="20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구축비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2000" dirty="0" err="1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시설개선비</a:t>
              </a:r>
              <a:r>
                <a:rPr lang="ko-KR" altLang="en-US" sz="20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등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20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개소 당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연 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60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백만원 지원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</a:p>
          </p:txBody>
        </p:sp>
      </p:grpSp>
      <p:sp>
        <p:nvSpPr>
          <p:cNvPr id="12" name="다이아몬드 11"/>
          <p:cNvSpPr/>
          <p:nvPr/>
        </p:nvSpPr>
        <p:spPr>
          <a:xfrm>
            <a:off x="935616" y="3570761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247906" y="3501008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0000"/>
              </a:lnSpc>
            </a:pPr>
            <a:r>
              <a:rPr lang="en-US" altLang="ko-KR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지역서비스공동체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 주민에게 필요한 생활 돌봄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복지 등 </a:t>
            </a:r>
            <a:r>
              <a:rPr lang="en-US" altLang="ko-KR" sz="2000" dirty="0" smtClean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서비스 </a:t>
            </a:r>
            <a:r>
              <a:rPr lang="ko-KR" altLang="en-US" sz="2000" dirty="0" err="1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제공비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 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인건비 등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 err="1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개소당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연 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90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 지원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</p:txBody>
      </p:sp>
      <p:sp>
        <p:nvSpPr>
          <p:cNvPr id="14" name="다이아몬드 13"/>
          <p:cNvSpPr/>
          <p:nvPr/>
        </p:nvSpPr>
        <p:spPr>
          <a:xfrm>
            <a:off x="971600" y="4748974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273222" y="4653136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0000"/>
              </a:lnSpc>
            </a:pPr>
            <a:r>
              <a:rPr lang="en-US" altLang="ko-KR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b="1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거점농장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권역별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거점 농장을 지정하여 개별 농장에 대한 자문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현장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네트워크 형성 등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개소당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연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200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 지원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30566"/>
            <a:ext cx="8507288" cy="4536504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1900" dirty="0">
                <a:latin typeface="+mj-ea"/>
                <a:ea typeface="+mj-ea"/>
              </a:rPr>
              <a:t> </a:t>
            </a:r>
            <a:r>
              <a:rPr lang="ko-KR" altLang="en-US" sz="1900" b="1" dirty="0">
                <a:latin typeface="+mj-ea"/>
                <a:ea typeface="+mj-ea"/>
              </a:rPr>
              <a:t>지원규모</a:t>
            </a:r>
            <a:r>
              <a:rPr lang="en-US" altLang="ko-KR" sz="1900" b="1" dirty="0">
                <a:latin typeface="+mj-ea"/>
                <a:ea typeface="+mj-ea"/>
              </a:rPr>
              <a:t> :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5,852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(23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정부안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1900" b="1" dirty="0">
                <a:latin typeface="+mj-ea"/>
                <a:ea typeface="+mj-ea"/>
              </a:rPr>
              <a:t> 지원조건 </a:t>
            </a:r>
            <a:r>
              <a:rPr lang="en-US" altLang="ko-KR" sz="1900" b="1" dirty="0">
                <a:latin typeface="+mj-ea"/>
                <a:ea typeface="+mj-ea"/>
              </a:rPr>
              <a:t>: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년간 지원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지자체 경상보조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국비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70%, 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지방비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30%)</a:t>
            </a: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ko-KR" sz="1900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ko-KR" altLang="en-US" sz="1900" dirty="0">
              <a:latin typeface="+mj-ea"/>
              <a:ea typeface="+mj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81094"/>
              </p:ext>
            </p:extLst>
          </p:nvPr>
        </p:nvGraphicFramePr>
        <p:xfrm>
          <a:off x="611560" y="3150172"/>
          <a:ext cx="7920879" cy="265509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577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구분</a:t>
                      </a:r>
                      <a:endParaRPr lang="en-US" altLang="ko-KR" sz="12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effectLst/>
                        </a:rPr>
                        <a:t>(‘22</a:t>
                      </a:r>
                      <a:r>
                        <a:rPr lang="ko-KR" altLang="en-US" sz="1200" kern="0" spc="0" dirty="0">
                          <a:effectLst/>
                        </a:rPr>
                        <a:t>년 기준</a:t>
                      </a:r>
                      <a:r>
                        <a:rPr lang="en-US" altLang="ko-KR" sz="1200" kern="0" spc="0" dirty="0">
                          <a:effectLst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경기인천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강원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충북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충남세종대전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전북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전남광주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경북울산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경남제주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사회적 농장</a:t>
                      </a:r>
                      <a:endParaRPr lang="en-US" altLang="ko-KR" sz="1200" kern="0" spc="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effectLst/>
                        </a:rPr>
                        <a:t>(83</a:t>
                      </a:r>
                      <a:r>
                        <a:rPr lang="ko-KR" altLang="en-US" sz="1200" kern="0" spc="0" dirty="0">
                          <a:effectLst/>
                        </a:rPr>
                        <a:t>개소</a:t>
                      </a:r>
                      <a:r>
                        <a:rPr lang="en-US" altLang="ko-KR" sz="1200" kern="0" spc="0" dirty="0">
                          <a:effectLst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7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7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9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15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9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</a:rPr>
                        <a:t>거점농장</a:t>
                      </a:r>
                      <a:endParaRPr lang="en-US" altLang="ko-KR" sz="1200" kern="0" spc="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effectLst/>
                        </a:rPr>
                        <a:t>(7</a:t>
                      </a:r>
                      <a:r>
                        <a:rPr lang="ko-KR" altLang="en-US" sz="1200" kern="0" spc="0" dirty="0">
                          <a:effectLst/>
                        </a:rPr>
                        <a:t>개소</a:t>
                      </a:r>
                      <a:r>
                        <a:rPr lang="en-US" altLang="ko-KR" sz="1200" kern="0" spc="0" dirty="0">
                          <a:effectLst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 dirty="0">
                          <a:effectLst/>
                        </a:rPr>
                        <a:t>지역서비스공동체</a:t>
                      </a:r>
                      <a:endParaRPr lang="en-US" altLang="ko-KR" sz="1200" kern="0" spc="-4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effectLst/>
                        </a:rPr>
                        <a:t>(22</a:t>
                      </a:r>
                      <a:r>
                        <a:rPr lang="ko-KR" altLang="en-US" sz="1200" kern="0" spc="-40" dirty="0">
                          <a:effectLst/>
                        </a:rPr>
                        <a:t>개소</a:t>
                      </a:r>
                      <a:r>
                        <a:rPr lang="en-US" altLang="ko-KR" sz="1200" kern="0" spc="-40" dirty="0">
                          <a:effectLst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3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2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5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effectLst/>
                        </a:rPr>
                        <a:t>2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2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3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 smtClean="0">
                <a:solidFill>
                  <a:schemeClr val="tx1"/>
                </a:solidFill>
              </a:rPr>
              <a:t>지원규모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51520" y="0"/>
            <a:ext cx="1224136" cy="1556792"/>
            <a:chOff x="251520" y="0"/>
            <a:chExt cx="1224136" cy="1556792"/>
          </a:xfrm>
        </p:grpSpPr>
        <p:sp>
          <p:nvSpPr>
            <p:cNvPr id="7" name="직사각형 6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8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52736" y="1487219"/>
            <a:ext cx="5095528" cy="2382016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+mj-ea"/>
              </a:rPr>
              <a:t>          </a:t>
            </a:r>
            <a:r>
              <a:rPr lang="en-US" altLang="ko-KR" sz="3200" spc="300" dirty="0" smtClean="0">
                <a:latin typeface="+mj-ea"/>
              </a:rPr>
              <a:t>23</a:t>
            </a:r>
            <a:r>
              <a:rPr lang="ko-KR" altLang="en-US" sz="3200" spc="300" dirty="0"/>
              <a:t>년 주요 개편사항</a:t>
            </a:r>
            <a:r>
              <a:rPr lang="en-US" altLang="ko-KR" sz="3200" spc="300" dirty="0"/>
              <a:t/>
            </a:r>
            <a:br>
              <a:rPr lang="en-US" altLang="ko-KR" sz="3200" spc="300" dirty="0"/>
            </a:br>
            <a:endParaRPr lang="ko-KR" altLang="en-US" sz="3200" spc="300" dirty="0"/>
          </a:p>
        </p:txBody>
      </p:sp>
      <p:grpSp>
        <p:nvGrpSpPr>
          <p:cNvPr id="3" name="그룹 2"/>
          <p:cNvGrpSpPr/>
          <p:nvPr/>
        </p:nvGrpSpPr>
        <p:grpSpPr>
          <a:xfrm>
            <a:off x="1835696" y="2678227"/>
            <a:ext cx="792088" cy="792088"/>
            <a:chOff x="907096" y="2243412"/>
            <a:chExt cx="792088" cy="792088"/>
          </a:xfrm>
        </p:grpSpPr>
        <p:sp>
          <p:nvSpPr>
            <p:cNvPr id="4" name="TextBox 3"/>
            <p:cNvSpPr txBox="1"/>
            <p:nvPr/>
          </p:nvSpPr>
          <p:spPr>
            <a:xfrm>
              <a:off x="907096" y="232761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Ⅱ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5" name="정오각형 4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5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2339752" y="2485345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>
                <a:latin typeface="+mn-ea"/>
              </a:rPr>
              <a:t>농촌에 부족한 경제</a:t>
            </a:r>
            <a:r>
              <a:rPr lang="en-US" altLang="ko-KR" sz="2000" dirty="0">
                <a:latin typeface="+mn-ea"/>
              </a:rPr>
              <a:t>·</a:t>
            </a:r>
            <a:r>
              <a:rPr lang="ko-KR" altLang="en-US" sz="2000" dirty="0">
                <a:latin typeface="+mn-ea"/>
              </a:rPr>
              <a:t>사회 서비스를 제공하는 주체로서 </a:t>
            </a:r>
            <a:endParaRPr lang="en-US" altLang="ko-KR" sz="2000" dirty="0" smtClean="0">
              <a:latin typeface="+mn-ea"/>
            </a:endParaRPr>
          </a:p>
          <a:p>
            <a:r>
              <a:rPr lang="ko-KR" altLang="en-US" sz="2000" dirty="0" smtClean="0">
                <a:latin typeface="+mn-ea"/>
              </a:rPr>
              <a:t>지역서비스공동체와 사회적 </a:t>
            </a:r>
            <a:r>
              <a:rPr lang="ko-KR" altLang="en-US" sz="2000" dirty="0">
                <a:latin typeface="+mn-ea"/>
              </a:rPr>
              <a:t>농장을 지속 육성</a:t>
            </a:r>
            <a:r>
              <a:rPr lang="en-US" altLang="ko-KR" sz="2000" dirty="0">
                <a:latin typeface="+mn-ea"/>
              </a:rPr>
              <a:t>·</a:t>
            </a:r>
            <a:r>
              <a:rPr lang="ko-KR" altLang="en-US" sz="2000" dirty="0">
                <a:latin typeface="+mn-ea"/>
              </a:rPr>
              <a:t>관리</a:t>
            </a:r>
            <a:endParaRPr lang="en-US" altLang="ko-KR" sz="2000" dirty="0">
              <a:latin typeface="+mn-ea"/>
            </a:endParaRPr>
          </a:p>
          <a:p>
            <a:pPr fontAlgn="base">
              <a:lnSpc>
                <a:spcPct val="100000"/>
              </a:lnSpc>
            </a:pP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89945" y="3905761"/>
            <a:ext cx="5882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>
                <a:latin typeface="+mn-ea"/>
              </a:rPr>
              <a:t>예비단계 도입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서비스 공동체 조직형태 강화</a:t>
            </a:r>
            <a:r>
              <a:rPr lang="en-US" altLang="ko-KR" sz="2000" dirty="0">
                <a:latin typeface="+mn-ea"/>
              </a:rPr>
              <a:t>,  </a:t>
            </a:r>
            <a:r>
              <a:rPr lang="ko-KR" altLang="en-US" sz="2000" dirty="0">
                <a:latin typeface="+mn-ea"/>
              </a:rPr>
              <a:t>공동체 단위 사회적 </a:t>
            </a:r>
            <a:r>
              <a:rPr lang="ko-KR" altLang="en-US" sz="2000" dirty="0" smtClean="0">
                <a:latin typeface="+mn-ea"/>
              </a:rPr>
              <a:t>농장 </a:t>
            </a:r>
            <a:r>
              <a:rPr lang="ko-KR" altLang="en-US" sz="2000" dirty="0">
                <a:latin typeface="+mn-ea"/>
              </a:rPr>
              <a:t>유형 신설 등 지원 체계 개선을 통해 내실화</a:t>
            </a:r>
            <a:r>
              <a:rPr lang="en-US" altLang="ko-KR" sz="2000" dirty="0">
                <a:latin typeface="+mn-ea"/>
              </a:rPr>
              <a:t> </a:t>
            </a:r>
          </a:p>
          <a:p>
            <a:r>
              <a:rPr lang="en-US" altLang="ko-KR" sz="2000" dirty="0">
                <a:latin typeface="+mn-ea"/>
              </a:rPr>
              <a:t>   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3481536" y="620688"/>
            <a:ext cx="2314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1346200" algn="l"/>
              </a:tabLst>
            </a:pPr>
            <a:r>
              <a:rPr lang="ko-KR" altLang="en-US" sz="4000" spc="600" dirty="0" smtClean="0">
                <a:solidFill>
                  <a:schemeClr val="tx1"/>
                </a:solidFill>
              </a:rPr>
              <a:t>추진방향</a:t>
            </a:r>
            <a:endParaRPr lang="ko-KR" altLang="en-US" sz="4000" spc="600" dirty="0">
              <a:solidFill>
                <a:schemeClr val="tx1"/>
              </a:solidFill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1329"/>
            <a:ext cx="1030313" cy="1109568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934090"/>
            <a:ext cx="1036410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1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smtClean="0">
                  <a:solidFill>
                    <a:schemeClr val="tx1"/>
                  </a:solidFill>
                </a:rPr>
                <a:t>예비단계도입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187624" y="4159058"/>
            <a:ext cx="7056784" cy="638094"/>
            <a:chOff x="1114197" y="4447090"/>
            <a:chExt cx="7056784" cy="638094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6380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059832" y="4746630"/>
              <a:ext cx="28809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(6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 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61206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*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예비단계 지원 예산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 서비스공동체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 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5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/>
            </a:p>
          </p:txBody>
        </p:sp>
      </p:grpSp>
      <p:sp>
        <p:nvSpPr>
          <p:cNvPr id="17" name="다이아몬드 16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273222" y="2299003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공동체와 농장의 목적과 기능을 잘 이해하며 경쟁력 있고 준비된 조직을 발굴 </a:t>
            </a:r>
            <a:r>
              <a:rPr lang="en-US" altLang="ko-KR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육성하기 위해 </a:t>
            </a:r>
            <a:r>
              <a:rPr lang="ko-KR" altLang="en-US" sz="1900" b="1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지원기간 중 첫 해를 예비 단계로 운영</a:t>
            </a:r>
            <a:endParaRPr lang="en-US" altLang="ko-KR" sz="1900" b="1" dirty="0">
              <a:solidFill>
                <a:prstClr val="black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9" name="다이아몬드 18"/>
          <p:cNvSpPr/>
          <p:nvPr/>
        </p:nvSpPr>
        <p:spPr>
          <a:xfrm>
            <a:off x="974560" y="3406869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272410" y="3356992"/>
            <a:ext cx="711601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첫해 시행착오를 감안하여 예비단계 예산 규모를 한정하며 </a:t>
            </a:r>
            <a:r>
              <a:rPr lang="ko-KR" altLang="en-US" sz="19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사업 </a:t>
            </a:r>
            <a:r>
              <a:rPr lang="ko-KR" altLang="en-US" sz="19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추진실적 </a:t>
            </a:r>
            <a:r>
              <a:rPr lang="ko-KR" altLang="en-US" sz="19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등 연말 평가를 통해 지원 계속 여부 결정</a:t>
            </a:r>
            <a:endParaRPr lang="en-US" altLang="ko-KR" sz="19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48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추억">
  <a:themeElements>
    <a:clrScheme name="추억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사용자 지정 1">
      <a:majorFont>
        <a:latin typeface="Calibri Light"/>
        <a:ea typeface="KoPubWorld돋움체 Bold"/>
        <a:cs typeface=""/>
      </a:majorFont>
      <a:minorFont>
        <a:latin typeface="Calibri"/>
        <a:ea typeface="KoPubWorld돋움체 Medium"/>
        <a:cs typeface="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3358</TotalTime>
  <Words>1915</Words>
  <Application>Microsoft Office PowerPoint</Application>
  <PresentationFormat>화면 슬라이드 쇼(4:3)</PresentationFormat>
  <Paragraphs>299</Paragraphs>
  <Slides>36</Slides>
  <Notes>23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6" baseType="lpstr">
      <vt:lpstr>KoPubWorld바탕체 Bold</vt:lpstr>
      <vt:lpstr>KoPubWorld돋움체 Medium</vt:lpstr>
      <vt:lpstr>Calibri</vt:lpstr>
      <vt:lpstr>KoPubWorld바탕체 Light</vt:lpstr>
      <vt:lpstr>KoPubWorld돋움체 Bold</vt:lpstr>
      <vt:lpstr>맑은 고딕</vt:lpstr>
      <vt:lpstr>Calibri Light</vt:lpstr>
      <vt:lpstr>KoPubWorld돋움체 Light</vt:lpstr>
      <vt:lpstr>Wingdings</vt:lpstr>
      <vt:lpstr>추억</vt:lpstr>
      <vt:lpstr>2023년 사회적 농업 활성화 지원사업</vt:lpstr>
      <vt:lpstr>목      차</vt:lpstr>
      <vt:lpstr>      사회적 농업 활성화 지원사업 개요</vt:lpstr>
      <vt:lpstr>추진경과</vt:lpstr>
      <vt:lpstr>지원내용</vt:lpstr>
      <vt:lpstr>지원규모</vt:lpstr>
      <vt:lpstr>          23년 주요 개편사항 </vt:lpstr>
      <vt:lpstr>PowerPoint 프레젠테이션</vt:lpstr>
      <vt:lpstr>PowerPoint 프레젠테이션</vt:lpstr>
      <vt:lpstr>PowerPoint 프레젠테이션</vt:lpstr>
      <vt:lpstr>PowerPoint 프레젠테이션</vt:lpstr>
      <vt:lpstr>23년 사업대상자 선정 계획 </vt:lpstr>
      <vt:lpstr>PowerPoint 프레젠테이션</vt:lpstr>
      <vt:lpstr>PowerPoint 프레젠테이션</vt:lpstr>
      <vt:lpstr>      자주 묻는 질문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사회적농업 활성화 방향</dc:title>
  <dc:creator>mifaff</dc:creator>
  <cp:lastModifiedBy>my3</cp:lastModifiedBy>
  <cp:revision>270</cp:revision>
  <cp:lastPrinted>2022-09-14T08:27:43Z</cp:lastPrinted>
  <dcterms:created xsi:type="dcterms:W3CDTF">2018-02-22T13:27:01Z</dcterms:created>
  <dcterms:modified xsi:type="dcterms:W3CDTF">2022-09-26T09:04:21Z</dcterms:modified>
</cp:coreProperties>
</file>